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8" r:id="rId2"/>
    <p:sldId id="270" r:id="rId3"/>
    <p:sldId id="274" r:id="rId4"/>
    <p:sldId id="271" r:id="rId5"/>
    <p:sldId id="273" r:id="rId6"/>
    <p:sldId id="272" r:id="rId7"/>
    <p:sldId id="277" r:id="rId8"/>
    <p:sldId id="278" r:id="rId9"/>
    <p:sldId id="294" r:id="rId10"/>
    <p:sldId id="290" r:id="rId11"/>
    <p:sldId id="300" r:id="rId12"/>
    <p:sldId id="310" r:id="rId13"/>
    <p:sldId id="287" r:id="rId14"/>
    <p:sldId id="289" r:id="rId15"/>
    <p:sldId id="275" r:id="rId16"/>
    <p:sldId id="296" r:id="rId17"/>
    <p:sldId id="306" r:id="rId18"/>
    <p:sldId id="307" r:id="rId19"/>
    <p:sldId id="308" r:id="rId20"/>
    <p:sldId id="309" r:id="rId21"/>
    <p:sldId id="297" r:id="rId22"/>
    <p:sldId id="305" r:id="rId23"/>
    <p:sldId id="301" r:id="rId24"/>
    <p:sldId id="298" r:id="rId25"/>
    <p:sldId id="299" r:id="rId26"/>
    <p:sldId id="295" r:id="rId27"/>
    <p:sldId id="291" r:id="rId28"/>
    <p:sldId id="292" r:id="rId29"/>
    <p:sldId id="315" r:id="rId30"/>
    <p:sldId id="302" r:id="rId31"/>
    <p:sldId id="316" r:id="rId32"/>
    <p:sldId id="303" r:id="rId33"/>
    <p:sldId id="317" r:id="rId34"/>
    <p:sldId id="293" r:id="rId35"/>
    <p:sldId id="304" r:id="rId36"/>
    <p:sldId id="318" r:id="rId37"/>
    <p:sldId id="320" r:id="rId38"/>
    <p:sldId id="276" r:id="rId39"/>
    <p:sldId id="281" r:id="rId40"/>
    <p:sldId id="282" r:id="rId41"/>
    <p:sldId id="283" r:id="rId42"/>
    <p:sldId id="313" r:id="rId43"/>
    <p:sldId id="279" r:id="rId44"/>
    <p:sldId id="280" r:id="rId45"/>
    <p:sldId id="312" r:id="rId46"/>
    <p:sldId id="311" r:id="rId47"/>
    <p:sldId id="28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512F"/>
    <a:srgbClr val="E48686"/>
    <a:srgbClr val="EDED13"/>
    <a:srgbClr val="B482DA"/>
    <a:srgbClr val="A86ED4"/>
    <a:srgbClr val="D6E0F2"/>
    <a:srgbClr val="CDFBCF"/>
    <a:srgbClr val="B7D8A0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78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9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7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3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8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1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microsoft.com/office/2007/relationships/hdphoto" Target="../media/hdphoto5.wdp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jpeg"/><Relationship Id="rId5" Type="http://schemas.openxmlformats.org/officeDocument/2006/relationships/image" Target="../media/image22.png"/><Relationship Id="rId10" Type="http://schemas.openxmlformats.org/officeDocument/2006/relationships/image" Target="../media/image26.jpeg"/><Relationship Id="rId4" Type="http://schemas.microsoft.com/office/2007/relationships/hdphoto" Target="../media/hdphoto3.wdp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microsoft.com/office/2007/relationships/hdphoto" Target="../media/hdphoto3.wdp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3.wdp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9.jpeg"/><Relationship Id="rId7" Type="http://schemas.openxmlformats.org/officeDocument/2006/relationships/image" Target="../media/image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microsoft.com/office/2007/relationships/hdphoto" Target="../media/hdphoto3.wdp"/><Relationship Id="rId4" Type="http://schemas.openxmlformats.org/officeDocument/2006/relationships/image" Target="../media/image91.png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6.png"/><Relationship Id="rId7" Type="http://schemas.openxmlformats.org/officeDocument/2006/relationships/image" Target="../media/image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8BA55-214F-2E1A-381C-1235ABBFBD4B}"/>
              </a:ext>
            </a:extLst>
          </p:cNvPr>
          <p:cNvSpPr/>
          <p:nvPr/>
        </p:nvSpPr>
        <p:spPr>
          <a:xfrm>
            <a:off x="518625" y="2084693"/>
            <a:ext cx="5075275" cy="26401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FC5A93-07AF-08FE-27DA-1EB22D8D89E7}"/>
              </a:ext>
            </a:extLst>
          </p:cNvPr>
          <p:cNvSpPr/>
          <p:nvPr/>
        </p:nvSpPr>
        <p:spPr>
          <a:xfrm>
            <a:off x="6379535" y="2084693"/>
            <a:ext cx="5378616" cy="268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AD9440-2BFA-95FD-DA88-4AA390831DEA}"/>
              </a:ext>
            </a:extLst>
          </p:cNvPr>
          <p:cNvSpPr/>
          <p:nvPr/>
        </p:nvSpPr>
        <p:spPr>
          <a:xfrm>
            <a:off x="1104582" y="2702181"/>
            <a:ext cx="1484084" cy="1594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</a:t>
            </a:r>
            <a:endParaRPr lang="en-US" altLang="ko-KR" dirty="0"/>
          </a:p>
          <a:p>
            <a:pPr algn="ctr"/>
            <a:r>
              <a:rPr lang="ko-KR" altLang="en-US" dirty="0"/>
              <a:t>웹페이지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849CF-0524-145C-1A12-D2F24C1FD386}"/>
              </a:ext>
            </a:extLst>
          </p:cNvPr>
          <p:cNvSpPr txBox="1"/>
          <p:nvPr/>
        </p:nvSpPr>
        <p:spPr>
          <a:xfrm>
            <a:off x="531628" y="4773307"/>
            <a:ext cx="2168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로그인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중계기 리스트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리스트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제어 페이지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5DE91B-EFD3-96E6-ECB3-C8F54D3A347E}"/>
              </a:ext>
            </a:extLst>
          </p:cNvPr>
          <p:cNvSpPr/>
          <p:nvPr/>
        </p:nvSpPr>
        <p:spPr>
          <a:xfrm>
            <a:off x="6606099" y="2676362"/>
            <a:ext cx="1484084" cy="1594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서버소켓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99127A-7275-E085-B178-634C8F2869CB}"/>
              </a:ext>
            </a:extLst>
          </p:cNvPr>
          <p:cNvSpPr/>
          <p:nvPr/>
        </p:nvSpPr>
        <p:spPr>
          <a:xfrm>
            <a:off x="3607041" y="2806354"/>
            <a:ext cx="1589772" cy="1334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  <a:endParaRPr lang="en-US" altLang="ko-KR" dirty="0"/>
          </a:p>
          <a:p>
            <a:pPr algn="ctr"/>
            <a:r>
              <a:rPr lang="ko-KR" altLang="en-US" dirty="0"/>
              <a:t>소켓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8A7C93-9873-2F13-3DAE-D814BAE9B297}"/>
              </a:ext>
            </a:extLst>
          </p:cNvPr>
          <p:cNvSpPr txBox="1"/>
          <p:nvPr/>
        </p:nvSpPr>
        <p:spPr>
          <a:xfrm>
            <a:off x="8246591" y="2176687"/>
            <a:ext cx="164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라즈베리파이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3F0F3D-BE2D-D232-E33D-381B14DD53BE}"/>
              </a:ext>
            </a:extLst>
          </p:cNvPr>
          <p:cNvSpPr/>
          <p:nvPr/>
        </p:nvSpPr>
        <p:spPr>
          <a:xfrm>
            <a:off x="8544226" y="2854644"/>
            <a:ext cx="1379941" cy="1416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endParaRPr lang="en-US" altLang="ko-KR" dirty="0"/>
          </a:p>
          <a:p>
            <a:pPr algn="ctr"/>
            <a:r>
              <a:rPr lang="ko-KR" altLang="en-US" dirty="0"/>
              <a:t>프로그램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8AC744-8E64-6B28-269A-EBE208018168}"/>
              </a:ext>
            </a:extLst>
          </p:cNvPr>
          <p:cNvSpPr/>
          <p:nvPr/>
        </p:nvSpPr>
        <p:spPr>
          <a:xfrm>
            <a:off x="10230549" y="2854645"/>
            <a:ext cx="1379941" cy="1416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</a:t>
            </a:r>
            <a:endParaRPr lang="en-US" altLang="ko-KR" dirty="0"/>
          </a:p>
          <a:p>
            <a:pPr algn="ctr"/>
            <a:r>
              <a:rPr lang="ko-KR" altLang="en-US" dirty="0"/>
              <a:t>센서 </a:t>
            </a:r>
            <a:endParaRPr lang="en-US" altLang="ko-KR" dirty="0"/>
          </a:p>
          <a:p>
            <a:pPr algn="ctr"/>
            <a:r>
              <a:rPr lang="ko-KR" altLang="en-US" dirty="0"/>
              <a:t>모듈</a:t>
            </a:r>
            <a:endParaRPr lang="en-US" altLang="ko-KR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7474EA7-FA2D-0A10-68D0-00847340B051}"/>
              </a:ext>
            </a:extLst>
          </p:cNvPr>
          <p:cNvSpPr/>
          <p:nvPr/>
        </p:nvSpPr>
        <p:spPr>
          <a:xfrm>
            <a:off x="3604939" y="5108422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F3474E0-031C-B5D2-49CC-6F21ABCD5447}"/>
              </a:ext>
            </a:extLst>
          </p:cNvPr>
          <p:cNvSpPr/>
          <p:nvPr/>
        </p:nvSpPr>
        <p:spPr>
          <a:xfrm>
            <a:off x="8558724" y="5108421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E7FA8-EFE9-B6CB-7881-0303EA264C21}"/>
              </a:ext>
            </a:extLst>
          </p:cNvPr>
          <p:cNvSpPr txBox="1"/>
          <p:nvPr/>
        </p:nvSpPr>
        <p:spPr>
          <a:xfrm>
            <a:off x="4644488" y="1274333"/>
            <a:ext cx="25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흐름도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8937D5-747B-9F45-14B7-12375A9E41C6}"/>
              </a:ext>
            </a:extLst>
          </p:cNvPr>
          <p:cNvSpPr/>
          <p:nvPr/>
        </p:nvSpPr>
        <p:spPr>
          <a:xfrm>
            <a:off x="5261662" y="3312128"/>
            <a:ext cx="1289112" cy="2197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D94777-4A91-E89F-BF9E-917BD0AEA70F}"/>
              </a:ext>
            </a:extLst>
          </p:cNvPr>
          <p:cNvSpPr/>
          <p:nvPr/>
        </p:nvSpPr>
        <p:spPr>
          <a:xfrm rot="10800000">
            <a:off x="9821585" y="3373674"/>
            <a:ext cx="556625" cy="15819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876DE6-DD34-4808-C5C4-869741F99DF3}"/>
              </a:ext>
            </a:extLst>
          </p:cNvPr>
          <p:cNvSpPr/>
          <p:nvPr/>
        </p:nvSpPr>
        <p:spPr>
          <a:xfrm>
            <a:off x="9108558" y="4271243"/>
            <a:ext cx="45719" cy="673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9A2009-029F-8C94-50A4-A45CDAC13848}"/>
              </a:ext>
            </a:extLst>
          </p:cNvPr>
          <p:cNvSpPr/>
          <p:nvPr/>
        </p:nvSpPr>
        <p:spPr>
          <a:xfrm flipH="1">
            <a:off x="9285412" y="4271243"/>
            <a:ext cx="45719" cy="6769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E0B02968-87F0-115B-E641-DDDB06CAB9F3}"/>
              </a:ext>
            </a:extLst>
          </p:cNvPr>
          <p:cNvSpPr/>
          <p:nvPr/>
        </p:nvSpPr>
        <p:spPr>
          <a:xfrm>
            <a:off x="3856563" y="4509320"/>
            <a:ext cx="255181" cy="474921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60DE2-76E5-A6D4-D777-8DA24477836B}"/>
              </a:ext>
            </a:extLst>
          </p:cNvPr>
          <p:cNvSpPr txBox="1"/>
          <p:nvPr/>
        </p:nvSpPr>
        <p:spPr>
          <a:xfrm>
            <a:off x="2578298" y="2191606"/>
            <a:ext cx="102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웹 서버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1007E5C-5A12-DC96-D8DE-9347281CD162}"/>
              </a:ext>
            </a:extLst>
          </p:cNvPr>
          <p:cNvSpPr/>
          <p:nvPr/>
        </p:nvSpPr>
        <p:spPr>
          <a:xfrm>
            <a:off x="7999502" y="3342900"/>
            <a:ext cx="634490" cy="1889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2526F-2294-4A54-7363-D2F1D767B283}"/>
              </a:ext>
            </a:extLst>
          </p:cNvPr>
          <p:cNvSpPr txBox="1"/>
          <p:nvPr/>
        </p:nvSpPr>
        <p:spPr>
          <a:xfrm>
            <a:off x="5289117" y="2725978"/>
            <a:ext cx="123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Haettenschweiler" panose="020B0706040902060204" pitchFamily="34" charset="0"/>
              </a:rPr>
              <a:t>텍스트 파일 </a:t>
            </a:r>
            <a:endParaRPr lang="en-US" altLang="ko-KR" sz="14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1400" b="1" dirty="0">
                <a:latin typeface="Haettenschweiler" panose="020B0706040902060204" pitchFamily="34" charset="0"/>
              </a:rPr>
              <a:t>전송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9DD5-5987-1E98-E169-4B95A5DF4C76}"/>
              </a:ext>
            </a:extLst>
          </p:cNvPr>
          <p:cNvSpPr txBox="1"/>
          <p:nvPr/>
        </p:nvSpPr>
        <p:spPr>
          <a:xfrm>
            <a:off x="1323113" y="2702181"/>
            <a:ext cx="104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7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926729" y="1299565"/>
            <a:ext cx="204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pic>
        <p:nvPicPr>
          <p:cNvPr id="1026" name="Picture 2" descr="파이썬의 기초 (개발환경 세팅, 문법)">
            <a:extLst>
              <a:ext uri="{FF2B5EF4-FFF2-40B4-BE49-F238E27FC236}">
                <a16:creationId xmlns:a16="http://schemas.microsoft.com/office/drawing/2014/main" id="{A33E8BE8-A809-583C-1D9A-7BEF2E0C9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5879"/>
          <a:stretch/>
        </p:blipFill>
        <p:spPr bwMode="auto">
          <a:xfrm>
            <a:off x="717990" y="2281400"/>
            <a:ext cx="189259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I.L 1st Week (HTML &amp;&amp; CSS)">
            <a:extLst>
              <a:ext uri="{FF2B5EF4-FFF2-40B4-BE49-F238E27FC236}">
                <a16:creationId xmlns:a16="http://schemas.microsoft.com/office/drawing/2014/main" id="{0053D19F-BB08-3E05-B24A-7BB7216C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250" y1="33750" x2="22250" y2="33750"/>
                        <a14:foregroundMark x1="16500" y1="33750" x2="16500" y2="33750"/>
                        <a14:foregroundMark x1="18750" y1="33750" x2="29750" y2="33250"/>
                        <a14:foregroundMark x1="16500" y1="32750" x2="29750" y2="32750"/>
                        <a14:foregroundMark x1="18500" y1="36000" x2="31250" y2="36000"/>
                        <a14:foregroundMark x1="17000" y1="31750" x2="29750" y2="31250"/>
                        <a14:foregroundMark x1="38250" y1="28000" x2="65250" y2="30000"/>
                        <a14:foregroundMark x1="36250" y1="27000" x2="60500" y2="27000"/>
                        <a14:foregroundMark x1="36000" y1="26000" x2="62750" y2="26500"/>
                        <a14:foregroundMark x1="36000" y1="31750" x2="62750" y2="30250"/>
                        <a14:foregroundMark x1="60500" y1="31250" x2="66750" y2="31250"/>
                        <a14:foregroundMark x1="61000" y1="27500" x2="64250" y2="28000"/>
                        <a14:foregroundMark x1="62000" y1="26000" x2="63750" y2="26000"/>
                        <a14:foregroundMark x1="37250" y1="30750" x2="27000" y2="34250"/>
                        <a14:foregroundMark x1="37250" y1="29000" x2="33500" y2="29000"/>
                        <a14:foregroundMark x1="22250" y1="36500" x2="15000" y2="35500"/>
                        <a14:foregroundMark x1="19750" y1="36000" x2="13250" y2="35500"/>
                        <a14:foregroundMark x1="18500" y1="31750" x2="12750" y2="35500"/>
                        <a14:foregroundMark x1="67500" y1="36500" x2="78500" y2="35500"/>
                        <a14:foregroundMark x1="69500" y1="34500" x2="85500" y2="35500"/>
                        <a14:foregroundMark x1="70500" y1="32750" x2="81750" y2="34500"/>
                        <a14:foregroundMark x1="67000" y1="31250" x2="79000" y2="34250"/>
                        <a14:foregroundMark x1="76000" y1="34250" x2="78500" y2="33250"/>
                        <a14:foregroundMark x1="78000" y1="33750" x2="79500" y2="31750"/>
                        <a14:foregroundMark x1="79000" y1="33250" x2="79500" y2="31250"/>
                        <a14:foregroundMark x1="18500" y1="32250" x2="18500" y2="32250"/>
                        <a14:foregroundMark x1="18500" y1="32250" x2="18500" y2="32250"/>
                        <a14:foregroundMark x1="17500" y1="31750" x2="17500" y2="31750"/>
                        <a14:foregroundMark x1="17500" y1="31250" x2="17500" y2="31250"/>
                        <a14:foregroundMark x1="16500" y1="31250" x2="16500" y2="31250"/>
                        <a14:foregroundMark x1="52000" y1="31750" x2="52000" y2="31750"/>
                        <a14:foregroundMark x1="68000" y1="29500" x2="68000" y2="29500"/>
                        <a14:foregroundMark x1="77000" y1="31750" x2="77000" y2="31750"/>
                        <a14:foregroundMark x1="69500" y1="31750" x2="69500" y2="31750"/>
                        <a14:foregroundMark x1="74750" y1="31750" x2="74750" y2="31750"/>
                        <a14:foregroundMark x1="77500" y1="32250" x2="77500" y2="32250"/>
                        <a14:foregroundMark x1="71500" y1="34500" x2="71500" y2="34500"/>
                        <a14:foregroundMark x1="71500" y1="34500" x2="71500" y2="34500"/>
                        <a14:foregroundMark x1="73750" y1="32750" x2="73750" y2="32750"/>
                        <a14:foregroundMark x1="75750" y1="32750" x2="77000" y2="32750"/>
                        <a14:foregroundMark x1="78500" y1="32750" x2="78500" y2="3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1595"/>
          <a:stretch/>
        </p:blipFill>
        <p:spPr bwMode="auto">
          <a:xfrm>
            <a:off x="3005544" y="2258873"/>
            <a:ext cx="2520306" cy="1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] TypeError: Expected cv::UMat for argument">
            <a:extLst>
              <a:ext uri="{FF2B5EF4-FFF2-40B4-BE49-F238E27FC236}">
                <a16:creationId xmlns:a16="http://schemas.microsoft.com/office/drawing/2014/main" id="{AA98896A-0E4B-BE9E-684B-7B9E598A9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5600"/>
          <a:stretch/>
        </p:blipFill>
        <p:spPr bwMode="auto">
          <a:xfrm>
            <a:off x="6099914" y="2260439"/>
            <a:ext cx="15096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SQLite3 on CentOS 7 - HostnExtra">
            <a:extLst>
              <a:ext uri="{FF2B5EF4-FFF2-40B4-BE49-F238E27FC236}">
                <a16:creationId xmlns:a16="http://schemas.microsoft.com/office/drawing/2014/main" id="{D8BF01D1-47D3-9850-694A-48FDAFEC9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-804" r="8558" b="804"/>
          <a:stretch/>
        </p:blipFill>
        <p:spPr bwMode="auto">
          <a:xfrm>
            <a:off x="715926" y="4533314"/>
            <a:ext cx="2037370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 PyCharm (@pycharm) / Twitter">
            <a:extLst>
              <a:ext uri="{FF2B5EF4-FFF2-40B4-BE49-F238E27FC236}">
                <a16:creationId xmlns:a16="http://schemas.microsoft.com/office/drawing/2014/main" id="{78C83F8B-D6D9-9C2D-A7D6-FC07BCD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36" y="4259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536151CA-C06A-D98A-78E8-B35BD47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4" y="4659395"/>
            <a:ext cx="1343314" cy="13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jango - 삽질도 두드려 보고,">
            <a:extLst>
              <a:ext uri="{FF2B5EF4-FFF2-40B4-BE49-F238E27FC236}">
                <a16:creationId xmlns:a16="http://schemas.microsoft.com/office/drawing/2014/main" id="{55DC40CC-AFD2-8BDD-D2C8-767D9089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1" y="46593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7FC8-2F27-416E-1C7D-21D339CD06F4}"/>
              </a:ext>
            </a:extLst>
          </p:cNvPr>
          <p:cNvSpPr txBox="1"/>
          <p:nvPr/>
        </p:nvSpPr>
        <p:spPr>
          <a:xfrm>
            <a:off x="9172354" y="6205425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4.0.3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438A-9B39-182B-F650-9CB8D8FF31C6}"/>
              </a:ext>
            </a:extLst>
          </p:cNvPr>
          <p:cNvSpPr txBox="1"/>
          <p:nvPr/>
        </p:nvSpPr>
        <p:spPr>
          <a:xfrm>
            <a:off x="6096000" y="6160342"/>
            <a:ext cx="203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1.73.1.0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4F55D-51E8-8B59-1588-19EA6B32631B}"/>
              </a:ext>
            </a:extLst>
          </p:cNvPr>
          <p:cNvSpPr txBox="1"/>
          <p:nvPr/>
        </p:nvSpPr>
        <p:spPr>
          <a:xfrm>
            <a:off x="8132563" y="3956668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selenuim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4.8.0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FA9E-F291-2060-4883-E858AEBD803B}"/>
              </a:ext>
            </a:extLst>
          </p:cNvPr>
          <p:cNvSpPr txBox="1"/>
          <p:nvPr/>
        </p:nvSpPr>
        <p:spPr>
          <a:xfrm>
            <a:off x="6092087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4.6.0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92AEB-B0E9-222C-E46D-ECA870DC4307}"/>
              </a:ext>
            </a:extLst>
          </p:cNvPr>
          <p:cNvSpPr txBox="1"/>
          <p:nvPr/>
        </p:nvSpPr>
        <p:spPr>
          <a:xfrm>
            <a:off x="10148862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folium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0.14.0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FD9C-7FD9-0937-D55E-4D68B546A5FB}"/>
              </a:ext>
            </a:extLst>
          </p:cNvPr>
          <p:cNvSpPr txBox="1"/>
          <p:nvPr/>
        </p:nvSpPr>
        <p:spPr>
          <a:xfrm>
            <a:off x="3345377" y="6205425"/>
            <a:ext cx="22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2022.2.2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AE0BE-5AD0-1C15-6858-D47A82B14109}"/>
              </a:ext>
            </a:extLst>
          </p:cNvPr>
          <p:cNvSpPr txBox="1"/>
          <p:nvPr/>
        </p:nvSpPr>
        <p:spPr>
          <a:xfrm>
            <a:off x="3337121" y="3891831"/>
            <a:ext cx="185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HTML5 + CSS3 + JavaScript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AFA6-5C40-1ABC-729D-125709F8FE31}"/>
              </a:ext>
            </a:extLst>
          </p:cNvPr>
          <p:cNvSpPr txBox="1"/>
          <p:nvPr/>
        </p:nvSpPr>
        <p:spPr>
          <a:xfrm>
            <a:off x="876303" y="3991836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 3.11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A6F7-1B91-1CE1-42AD-5F5A41BA93C5}"/>
              </a:ext>
            </a:extLst>
          </p:cNvPr>
          <p:cNvSpPr txBox="1"/>
          <p:nvPr/>
        </p:nvSpPr>
        <p:spPr>
          <a:xfrm>
            <a:off x="1028496" y="6160341"/>
            <a:ext cx="125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 descr="folium] Choropleth 의 legend를 지우는 방법 (Python)">
            <a:extLst>
              <a:ext uri="{FF2B5EF4-FFF2-40B4-BE49-F238E27FC236}">
                <a16:creationId xmlns:a16="http://schemas.microsoft.com/office/drawing/2014/main" id="{38B86971-188D-A275-ADAD-4F48EFCCA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90"/>
          <a:stretch/>
        </p:blipFill>
        <p:spPr bwMode="auto">
          <a:xfrm>
            <a:off x="10557763" y="2299231"/>
            <a:ext cx="776546" cy="13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크롬] 셀레늄, Selenium, 크롬, 크롤링, 세팅">
            <a:extLst>
              <a:ext uri="{FF2B5EF4-FFF2-40B4-BE49-F238E27FC236}">
                <a16:creationId xmlns:a16="http://schemas.microsoft.com/office/drawing/2014/main" id="{F30E7B5F-47FC-A0E5-0F99-ACEE12AD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80" y="2458713"/>
            <a:ext cx="1156346" cy="12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A5193-8C7E-AE5E-CCC1-22DBB078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역할및</a:t>
            </a:r>
            <a:r>
              <a:rPr lang="ko-KR" altLang="en-US" dirty="0"/>
              <a:t>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A3697-842C-2BBB-4EBC-CD46D78CF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2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099F33-6052-75BE-3920-EBCD6C1D515C}"/>
              </a:ext>
            </a:extLst>
          </p:cNvPr>
          <p:cNvGrpSpPr/>
          <p:nvPr/>
        </p:nvGrpSpPr>
        <p:grpSpPr>
          <a:xfrm>
            <a:off x="283535" y="1264016"/>
            <a:ext cx="11603528" cy="5593984"/>
            <a:chOff x="447675" y="838200"/>
            <a:chExt cx="11439525" cy="60198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2283D6-BE1B-C756-5146-CCD1286EB4E6}"/>
                </a:ext>
              </a:extLst>
            </p:cNvPr>
            <p:cNvSpPr/>
            <p:nvPr/>
          </p:nvSpPr>
          <p:spPr>
            <a:xfrm>
              <a:off x="447675" y="838200"/>
              <a:ext cx="628650" cy="6019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0AAD4E-AD15-1150-2A68-D2F7C121238B}"/>
                </a:ext>
              </a:extLst>
            </p:cNvPr>
            <p:cNvSpPr/>
            <p:nvPr/>
          </p:nvSpPr>
          <p:spPr>
            <a:xfrm rot="16200000">
              <a:off x="990600" y="2028825"/>
              <a:ext cx="628650" cy="1085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59E6C7C0-E83C-C4CC-E1DD-C7BB419EDF33}"/>
                </a:ext>
              </a:extLst>
            </p:cNvPr>
            <p:cNvSpPr/>
            <p:nvPr/>
          </p:nvSpPr>
          <p:spPr>
            <a:xfrm>
              <a:off x="1476375" y="1033462"/>
              <a:ext cx="10410825" cy="5443538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DF1005C-6723-64A3-E7AA-14E902AABA58}"/>
                </a:ext>
              </a:extLst>
            </p:cNvPr>
            <p:cNvSpPr/>
            <p:nvPr/>
          </p:nvSpPr>
          <p:spPr>
            <a:xfrm>
              <a:off x="1547815" y="1835943"/>
              <a:ext cx="3190875" cy="3838575"/>
            </a:xfrm>
            <a:prstGeom prst="ellipse">
              <a:avLst/>
            </a:prstGeom>
            <a:solidFill>
              <a:srgbClr val="D4F4C8"/>
            </a:solidFill>
            <a:ln>
              <a:solidFill>
                <a:srgbClr val="D4F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63433F7-C937-1BC4-C849-924B44C13F50}"/>
                </a:ext>
              </a:extLst>
            </p:cNvPr>
            <p:cNvSpPr/>
            <p:nvPr/>
          </p:nvSpPr>
          <p:spPr>
            <a:xfrm>
              <a:off x="5138739" y="1835943"/>
              <a:ext cx="3190875" cy="3838575"/>
            </a:xfrm>
            <a:prstGeom prst="ellipse">
              <a:avLst/>
            </a:prstGeom>
            <a:solidFill>
              <a:srgbClr val="FFFEC2"/>
            </a:solidFill>
            <a:ln>
              <a:solidFill>
                <a:srgbClr val="FFFE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2BD457-F963-92D8-A2A6-A22E95319801}"/>
                </a:ext>
              </a:extLst>
            </p:cNvPr>
            <p:cNvSpPr/>
            <p:nvPr/>
          </p:nvSpPr>
          <p:spPr>
            <a:xfrm>
              <a:off x="8512969" y="1835943"/>
              <a:ext cx="3190875" cy="3838575"/>
            </a:xfrm>
            <a:prstGeom prst="ellipse">
              <a:avLst/>
            </a:prstGeom>
            <a:solidFill>
              <a:srgbClr val="FDCBC7"/>
            </a:solidFill>
            <a:ln>
              <a:solidFill>
                <a:srgbClr val="FDC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DE692-1B96-D110-2067-3D0FC40CCAFC}"/>
                </a:ext>
              </a:extLst>
            </p:cNvPr>
            <p:cNvSpPr txBox="1"/>
            <p:nvPr/>
          </p:nvSpPr>
          <p:spPr>
            <a:xfrm>
              <a:off x="2143126" y="4197190"/>
              <a:ext cx="2047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 유 강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총괄 및 백 엔드 구축</a:t>
              </a:r>
              <a:endParaRPr lang="ko-KR" altLang="en-US" sz="18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940D5B-0EB7-29EA-5AFA-A3ACF47A4B65}"/>
                </a:ext>
              </a:extLst>
            </p:cNvPr>
            <p:cNvSpPr txBox="1"/>
            <p:nvPr/>
          </p:nvSpPr>
          <p:spPr>
            <a:xfrm>
              <a:off x="5710238" y="4197190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 현 솔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/>
                <a:t>프론트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및 백 엔드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구축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BA76EA-6A12-3808-29A9-6F33220EAF18}"/>
                </a:ext>
              </a:extLst>
            </p:cNvPr>
            <p:cNvSpPr txBox="1"/>
            <p:nvPr/>
          </p:nvSpPr>
          <p:spPr>
            <a:xfrm>
              <a:off x="9084468" y="4197189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영 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모델학습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 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개발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A3C00D6-B36B-CAFC-06AA-E54AB9B5C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8790" y="2571749"/>
              <a:ext cx="1709810" cy="159756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6495BC5-94C1-A74F-D924-504E20837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026" y="2558785"/>
              <a:ext cx="1687874" cy="161053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8BD5E88-84D0-8CFF-4D98-6CBEFDAA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4649" y="2565267"/>
              <a:ext cx="1504950" cy="1597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20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814372" y="1771740"/>
            <a:ext cx="11077650" cy="4829175"/>
            <a:chOff x="914324" y="1986801"/>
            <a:chExt cx="10363351" cy="40425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AC0C66-4FE7-096F-1036-B136CCBB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324" y="1986801"/>
              <a:ext cx="10363351" cy="4042524"/>
            </a:xfrm>
            <a:prstGeom prst="rect">
              <a:avLst/>
            </a:prstGeom>
          </p:spPr>
        </p:pic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D3458A6-2C24-C86A-AAA3-176B4FA3D899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629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76888" y="1299565"/>
            <a:ext cx="389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ERD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7D8891-788E-DA54-ACD1-5D72E03D2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3" y="3139088"/>
            <a:ext cx="1442140" cy="940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C6CBD-828A-6CDE-C677-D940DC4B5B7F}"/>
              </a:ext>
            </a:extLst>
          </p:cNvPr>
          <p:cNvSpPr txBox="1"/>
          <p:nvPr/>
        </p:nvSpPr>
        <p:spPr>
          <a:xfrm>
            <a:off x="403365" y="4330995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지역 관리자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DAD77F-FA10-2943-37B9-23D3CB4C9536}"/>
              </a:ext>
            </a:extLst>
          </p:cNvPr>
          <p:cNvSpPr/>
          <p:nvPr/>
        </p:nvSpPr>
        <p:spPr>
          <a:xfrm>
            <a:off x="2001264" y="2186622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BD1E2-96AE-6617-9C47-148F746CAF46}"/>
              </a:ext>
            </a:extLst>
          </p:cNvPr>
          <p:cNvSpPr/>
          <p:nvPr/>
        </p:nvSpPr>
        <p:spPr>
          <a:xfrm>
            <a:off x="2001264" y="2884453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중계기 목록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C5047-81A5-6AA6-6766-2D9F8CD63FE7}"/>
              </a:ext>
            </a:extLst>
          </p:cNvPr>
          <p:cNvSpPr/>
          <p:nvPr/>
        </p:nvSpPr>
        <p:spPr>
          <a:xfrm>
            <a:off x="2001263" y="3627284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93AFB4-4C08-588B-4EFC-A5CEEFC46EA0}"/>
              </a:ext>
            </a:extLst>
          </p:cNvPr>
          <p:cNvSpPr/>
          <p:nvPr/>
        </p:nvSpPr>
        <p:spPr>
          <a:xfrm>
            <a:off x="2001262" y="4415115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제어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9A3EA8-E6AD-87FB-EDC5-0A783359E1BC}"/>
              </a:ext>
            </a:extLst>
          </p:cNvPr>
          <p:cNvSpPr/>
          <p:nvPr/>
        </p:nvSpPr>
        <p:spPr>
          <a:xfrm>
            <a:off x="3830732" y="3981694"/>
            <a:ext cx="1612669" cy="69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</a:t>
            </a:r>
            <a:endParaRPr lang="en-US" altLang="ko-KR" dirty="0"/>
          </a:p>
          <a:p>
            <a:pPr algn="ctr"/>
            <a:r>
              <a:rPr lang="ko-KR" altLang="en-US" dirty="0"/>
              <a:t>소켓 생성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B7705D-30FE-C6F8-E70A-92FC2637E689}"/>
              </a:ext>
            </a:extLst>
          </p:cNvPr>
          <p:cNvSpPr/>
          <p:nvPr/>
        </p:nvSpPr>
        <p:spPr>
          <a:xfrm>
            <a:off x="3830732" y="4835348"/>
            <a:ext cx="1612669" cy="69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텍스트 파일전송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648700-5FC1-BA4E-62B8-2BEF82CB6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49" y="2241653"/>
            <a:ext cx="5856391" cy="32922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D79A55-70C7-4AFD-C94F-821D85CC51CD}"/>
              </a:ext>
            </a:extLst>
          </p:cNvPr>
          <p:cNvSpPr txBox="1"/>
          <p:nvPr/>
        </p:nvSpPr>
        <p:spPr>
          <a:xfrm>
            <a:off x="8972420" y="5855777"/>
            <a:ext cx="76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91EA5-7E2F-E627-6FF8-CF5ED6F6BFD2}"/>
              </a:ext>
            </a:extLst>
          </p:cNvPr>
          <p:cNvSpPr txBox="1"/>
          <p:nvPr/>
        </p:nvSpPr>
        <p:spPr>
          <a:xfrm>
            <a:off x="2247013" y="5855777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유스케이스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6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147440" y="1299565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864C3C-E6B8-7C30-FE7C-8332D6B07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121470" y="1299565"/>
            <a:ext cx="594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리스트 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1667DD-43E3-2060-4471-712125CB2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3" y="2350311"/>
            <a:ext cx="5328207" cy="3905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143467-092C-F941-A791-B9924CE2A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328" y="2350311"/>
            <a:ext cx="525949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7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0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배경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204835" y="3015153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기대효과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90962" y="415280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시연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850752" y="5339568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추후계획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594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제어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F21C5-D212-7C24-DBE9-5DFE8738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41" y="2368363"/>
            <a:ext cx="5328207" cy="3905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5CBF8B-6157-D78D-78D1-BCF5ACA5C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326" y="2350312"/>
            <a:ext cx="5259499" cy="38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970535" y="2277786"/>
            <a:ext cx="12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소켓이란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0433A-C2E8-6BF8-1237-B83005151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35" y="2762343"/>
            <a:ext cx="10250929" cy="1333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A045B9-44BB-F1B5-9B30-E927EAF5347B}"/>
              </a:ext>
            </a:extLst>
          </p:cNvPr>
          <p:cNvSpPr txBox="1"/>
          <p:nvPr/>
        </p:nvSpPr>
        <p:spPr>
          <a:xfrm>
            <a:off x="3752578" y="4373022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프로그램이 네트워크에서 데이터를 통신할 수 있도록 연결해주는 </a:t>
            </a:r>
            <a:r>
              <a:rPr lang="ko-KR" altLang="en-US" b="1" dirty="0" err="1">
                <a:latin typeface="Haettenschweiler" panose="020B0706040902060204" pitchFamily="34" charset="0"/>
              </a:rPr>
              <a:t>연결부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3ECCA-E56B-B223-3E8F-511DE67EAC9E}"/>
              </a:ext>
            </a:extLst>
          </p:cNvPr>
          <p:cNvSpPr txBox="1"/>
          <p:nvPr/>
        </p:nvSpPr>
        <p:spPr>
          <a:xfrm>
            <a:off x="3752577" y="4855396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서버 간 양방향 통신이 필요한 프로그램에 사용됨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5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712246" y="2481777"/>
            <a:ext cx="281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소켓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vs TCP/IP </a:t>
            </a:r>
            <a:r>
              <a:rPr lang="ko-KR" altLang="en-US" b="1" dirty="0"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35361-F1F6-DFD2-20DE-3896D8BB6E83}"/>
              </a:ext>
            </a:extLst>
          </p:cNvPr>
          <p:cNvSpPr txBox="1"/>
          <p:nvPr/>
        </p:nvSpPr>
        <p:spPr>
          <a:xfrm>
            <a:off x="909590" y="3321430"/>
            <a:ext cx="568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웹소켓은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통신의 양방향 통신을 위해 등장한 것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4F817-F144-5374-3F00-72FB86009005}"/>
              </a:ext>
            </a:extLst>
          </p:cNvPr>
          <p:cNvSpPr txBox="1"/>
          <p:nvPr/>
        </p:nvSpPr>
        <p:spPr>
          <a:xfrm>
            <a:off x="909588" y="3908174"/>
            <a:ext cx="849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(HTTP</a:t>
            </a:r>
            <a:r>
              <a:rPr lang="ko-KR" altLang="en-US" b="1" dirty="0">
                <a:latin typeface="Haettenschweiler" panose="020B070604090206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Haettenschweiler" panose="020B0706040902060204" pitchFamily="34" charset="0"/>
              </a:rPr>
              <a:t>계층 규약이고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계층 규약으로 서로 다른 계층이다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1D5F18C-88F4-D06F-4D25-E5B3FC2C814C}"/>
              </a:ext>
            </a:extLst>
          </p:cNvPr>
          <p:cNvSpPr/>
          <p:nvPr/>
        </p:nvSpPr>
        <p:spPr>
          <a:xfrm>
            <a:off x="6533423" y="3429000"/>
            <a:ext cx="328067" cy="123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48098-C8AD-9248-6B87-12819FF7A52A}"/>
              </a:ext>
            </a:extLst>
          </p:cNvPr>
          <p:cNvSpPr txBox="1"/>
          <p:nvPr/>
        </p:nvSpPr>
        <p:spPr>
          <a:xfrm>
            <a:off x="6958626" y="3306283"/>
            <a:ext cx="488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존재 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54B1598-0457-800D-F32E-2DB405448BE9}"/>
              </a:ext>
            </a:extLst>
          </p:cNvPr>
          <p:cNvSpPr/>
          <p:nvPr/>
        </p:nvSpPr>
        <p:spPr>
          <a:xfrm>
            <a:off x="991402" y="4537006"/>
            <a:ext cx="746656" cy="238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1FF939-83C8-601C-20B1-A3423D9DE511}"/>
              </a:ext>
            </a:extLst>
          </p:cNvPr>
          <p:cNvSpPr txBox="1"/>
          <p:nvPr/>
        </p:nvSpPr>
        <p:spPr>
          <a:xfrm>
            <a:off x="1856844" y="4447363"/>
            <a:ext cx="616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양방향 통신은 가능하지만 브라우저 위에서 이루어진다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C38AA-3B71-1DB7-383A-0A7577C938FA}"/>
              </a:ext>
            </a:extLst>
          </p:cNvPr>
          <p:cNvSpPr txBox="1"/>
          <p:nvPr/>
        </p:nvSpPr>
        <p:spPr>
          <a:xfrm>
            <a:off x="680270" y="5273803"/>
            <a:ext cx="881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따라서 </a:t>
            </a:r>
            <a:r>
              <a:rPr lang="ko-KR" altLang="en-US" b="1" dirty="0" err="1">
                <a:latin typeface="Haettenschweiler" panose="020B0706040902060204" pitchFamily="34" charset="0"/>
              </a:rPr>
              <a:t>라즈베리파이에서는</a:t>
            </a:r>
            <a:r>
              <a:rPr lang="ko-KR" altLang="en-US" b="1" dirty="0">
                <a:latin typeface="Haettenschweiler" panose="020B0706040902060204" pitchFamily="34" charset="0"/>
              </a:rPr>
              <a:t> 브라우저를 사용하지 않으므로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소켓을 사용해야한다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3E955-AEE7-8B79-F173-81201B8A8AD2}"/>
              </a:ext>
            </a:extLst>
          </p:cNvPr>
          <p:cNvSpPr txBox="1"/>
          <p:nvPr/>
        </p:nvSpPr>
        <p:spPr>
          <a:xfrm>
            <a:off x="747440" y="5911708"/>
            <a:ext cx="598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장고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view.py</a:t>
            </a:r>
            <a:r>
              <a:rPr lang="ko-KR" altLang="en-US" b="1" dirty="0">
                <a:latin typeface="Haettenschweiler" panose="020B0706040902060204" pitchFamily="34" charset="0"/>
              </a:rPr>
              <a:t>에서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 연결부분을 구현하였다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5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A979ABC-38E7-D26B-F79F-C17DF2E0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83" y="280074"/>
            <a:ext cx="5427504" cy="6521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20496-945D-3745-AA13-698C3836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76" y="343866"/>
            <a:ext cx="4817345" cy="6457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A32831-ACED-C28C-6DAF-080BFF69A82B}"/>
              </a:ext>
            </a:extLst>
          </p:cNvPr>
          <p:cNvSpPr txBox="1"/>
          <p:nvPr/>
        </p:nvSpPr>
        <p:spPr>
          <a:xfrm>
            <a:off x="10553991" y="343866"/>
            <a:ext cx="119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서버 소켓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89629-8398-611E-9003-BCDD57BFDE2C}"/>
              </a:ext>
            </a:extLst>
          </p:cNvPr>
          <p:cNvSpPr txBox="1"/>
          <p:nvPr/>
        </p:nvSpPr>
        <p:spPr>
          <a:xfrm>
            <a:off x="3343494" y="392727"/>
            <a:ext cx="184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클라이언트 </a:t>
            </a:r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F6E9A7-0496-7D05-C9C1-7D8271EDF340}"/>
              </a:ext>
            </a:extLst>
          </p:cNvPr>
          <p:cNvSpPr/>
          <p:nvPr/>
        </p:nvSpPr>
        <p:spPr>
          <a:xfrm>
            <a:off x="6449661" y="3540680"/>
            <a:ext cx="3364433" cy="691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136687-BB1E-654E-D8A9-79C4F9EF57E8}"/>
              </a:ext>
            </a:extLst>
          </p:cNvPr>
          <p:cNvSpPr/>
          <p:nvPr/>
        </p:nvSpPr>
        <p:spPr>
          <a:xfrm>
            <a:off x="592151" y="4306754"/>
            <a:ext cx="2974708" cy="418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8276A2-025E-5F22-192E-546CABD0E64E}"/>
              </a:ext>
            </a:extLst>
          </p:cNvPr>
          <p:cNvSpPr/>
          <p:nvPr/>
        </p:nvSpPr>
        <p:spPr>
          <a:xfrm>
            <a:off x="6449661" y="4516158"/>
            <a:ext cx="3364433" cy="376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1B573A-7961-B63F-EE34-DF289675450A}"/>
              </a:ext>
            </a:extLst>
          </p:cNvPr>
          <p:cNvSpPr/>
          <p:nvPr/>
        </p:nvSpPr>
        <p:spPr>
          <a:xfrm>
            <a:off x="592152" y="1895810"/>
            <a:ext cx="3198072" cy="1322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7BF43D-B979-271F-02E3-12E4C8956A5A}"/>
              </a:ext>
            </a:extLst>
          </p:cNvPr>
          <p:cNvSpPr/>
          <p:nvPr/>
        </p:nvSpPr>
        <p:spPr>
          <a:xfrm>
            <a:off x="592151" y="3290677"/>
            <a:ext cx="3651782" cy="701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B87182-9BDC-65C8-81F2-DC82F2321B3E}"/>
              </a:ext>
            </a:extLst>
          </p:cNvPr>
          <p:cNvCxnSpPr/>
          <p:nvPr/>
        </p:nvCxnSpPr>
        <p:spPr>
          <a:xfrm>
            <a:off x="7091835" y="1647316"/>
            <a:ext cx="26454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E8273D-E2A4-9238-CBE9-B5DE61F6C3E1}"/>
              </a:ext>
            </a:extLst>
          </p:cNvPr>
          <p:cNvCxnSpPr>
            <a:cxnSpLocks/>
          </p:cNvCxnSpPr>
          <p:nvPr/>
        </p:nvCxnSpPr>
        <p:spPr>
          <a:xfrm>
            <a:off x="7091835" y="2281346"/>
            <a:ext cx="201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01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48223" y="1335007"/>
            <a:ext cx="379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4129213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444404" y="1292476"/>
            <a:ext cx="292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구현</a:t>
            </a:r>
          </a:p>
        </p:txBody>
      </p:sp>
    </p:spTree>
    <p:extLst>
      <p:ext uri="{BB962C8B-B14F-4D97-AF65-F5344CB8AC3E}">
        <p14:creationId xmlns:p14="http://schemas.microsoft.com/office/powerpoint/2010/main" val="154330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4" y="2062549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4350174" y="1832143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2627715" y="1162950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926937" y="114667"/>
            <a:ext cx="2061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1109674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105DEE0-9540-2375-A241-95E3675E2F22}"/>
              </a:ext>
            </a:extLst>
          </p:cNvPr>
          <p:cNvGrpSpPr/>
          <p:nvPr/>
        </p:nvGrpSpPr>
        <p:grpSpPr>
          <a:xfrm>
            <a:off x="274321" y="2068115"/>
            <a:ext cx="4846320" cy="4159965"/>
            <a:chOff x="314960" y="1793795"/>
            <a:chExt cx="6703695" cy="4159965"/>
          </a:xfrm>
        </p:grpSpPr>
        <p:pic>
          <p:nvPicPr>
            <p:cNvPr id="11266" name="Picture 2" descr="Raspberry Pi 4, Enclosures &amp; Cameras | element14">
              <a:extLst>
                <a:ext uri="{FF2B5EF4-FFF2-40B4-BE49-F238E27FC236}">
                  <a16:creationId xmlns:a16="http://schemas.microsoft.com/office/drawing/2014/main" id="{5CA5D2D5-4DC7-3F8F-037E-4C1493FEC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63" y="2250895"/>
              <a:ext cx="3858342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용어] Raspbian (라즈비안) - 개념 : 네이버 블로그">
              <a:extLst>
                <a:ext uri="{FF2B5EF4-FFF2-40B4-BE49-F238E27FC236}">
                  <a16:creationId xmlns:a16="http://schemas.microsoft.com/office/drawing/2014/main" id="{15334966-3080-E122-DF03-404EEFD2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259" y="2733258"/>
              <a:ext cx="280035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48A882-4807-0C49-9662-D612C0379A2A}"/>
                </a:ext>
              </a:extLst>
            </p:cNvPr>
            <p:cNvSpPr txBox="1"/>
            <p:nvPr/>
          </p:nvSpPr>
          <p:spPr>
            <a:xfrm>
              <a:off x="1714945" y="4889320"/>
              <a:ext cx="49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라즈베리파이</a:t>
              </a:r>
              <a:r>
                <a:rPr lang="en-US" altLang="ko-KR" dirty="0"/>
                <a:t>4 </a:t>
              </a:r>
              <a:r>
                <a:rPr lang="ko-KR" altLang="en-US" sz="2400" b="1" dirty="0"/>
                <a:t>운영체제</a:t>
              </a:r>
              <a:r>
                <a:rPr lang="ko-KR" altLang="en-US" dirty="0"/>
                <a:t> 설치</a:t>
              </a:r>
              <a:endParaRPr lang="en-US" altLang="ko-KR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FC960F-B78B-2849-A1F0-D0023E421162}"/>
                </a:ext>
              </a:extLst>
            </p:cNvPr>
            <p:cNvSpPr/>
            <p:nvPr/>
          </p:nvSpPr>
          <p:spPr>
            <a:xfrm>
              <a:off x="314960" y="1793795"/>
              <a:ext cx="6703695" cy="41599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6A29A4F-C331-4BBE-D725-9E788AF1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39" y="1230396"/>
            <a:ext cx="3756651" cy="40724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70CC49-5002-8530-EF4D-8929142D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39" y="1896430"/>
            <a:ext cx="4145008" cy="41599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2C8CC-C1C2-F4C6-E852-878EF1C55D05}"/>
              </a:ext>
            </a:extLst>
          </p:cNvPr>
          <p:cNvSpPr txBox="1"/>
          <p:nvPr/>
        </p:nvSpPr>
        <p:spPr>
          <a:xfrm>
            <a:off x="7160983" y="6178641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en-US" altLang="ko-KR" dirty="0"/>
              <a:t>+ </a:t>
            </a:r>
            <a:r>
              <a:rPr lang="ko-KR" altLang="en-US" sz="2400" b="1" dirty="0"/>
              <a:t>소스</a:t>
            </a:r>
            <a:r>
              <a:rPr lang="ko-KR" altLang="en-US" dirty="0"/>
              <a:t>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6DB116-7E07-0937-196A-76A539EC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009" y="3419503"/>
            <a:ext cx="1695187" cy="1358131"/>
          </a:xfrm>
          <a:prstGeom prst="rect">
            <a:avLst/>
          </a:prstGeom>
        </p:spPr>
      </p:pic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2B554C82-2CDC-9F9A-1AF8-E32220B654E6}"/>
              </a:ext>
            </a:extLst>
          </p:cNvPr>
          <p:cNvSpPr/>
          <p:nvPr/>
        </p:nvSpPr>
        <p:spPr>
          <a:xfrm rot="16200000" flipH="1">
            <a:off x="5765136" y="2299363"/>
            <a:ext cx="1179576" cy="1060704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334686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02770" y="35636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08171" y="34674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2" name="Picture 4" descr="신호등에 숫자 타이머 적용, &quot;찬성한다&quot;VS&quot;필요없다&quot; 여러분의 ...">
            <a:extLst>
              <a:ext uri="{FF2B5EF4-FFF2-40B4-BE49-F238E27FC236}">
                <a16:creationId xmlns:a16="http://schemas.microsoft.com/office/drawing/2014/main" id="{6DE8E1C6-7410-8E50-B651-44AD32D44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3"/>
          <a:stretch/>
        </p:blipFill>
        <p:spPr bwMode="auto">
          <a:xfrm>
            <a:off x="0" y="2188355"/>
            <a:ext cx="9866376" cy="46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노후 소방차'를 화물차로 바꾼다? 결과는 '낙제점' &lt; 기획 &lt; 종합 &lt; 기사본문 - 상용차신문">
            <a:extLst>
              <a:ext uri="{FF2B5EF4-FFF2-40B4-BE49-F238E27FC236}">
                <a16:creationId xmlns:a16="http://schemas.microsoft.com/office/drawing/2014/main" id="{047D1D42-DA5A-18A4-834F-84019324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4054983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tail image">
            <a:extLst>
              <a:ext uri="{FF2B5EF4-FFF2-40B4-BE49-F238E27FC236}">
                <a16:creationId xmlns:a16="http://schemas.microsoft.com/office/drawing/2014/main" id="{C0924BB1-124F-B341-5A34-4F5A7106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24242" y="1197015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78">
            <a:extLst>
              <a:ext uri="{FF2B5EF4-FFF2-40B4-BE49-F238E27FC236}">
                <a16:creationId xmlns:a16="http://schemas.microsoft.com/office/drawing/2014/main" id="{F9AEC20B-79B9-AD07-6B33-14F7B82737A9}"/>
              </a:ext>
            </a:extLst>
          </p:cNvPr>
          <p:cNvSpPr/>
          <p:nvPr/>
        </p:nvSpPr>
        <p:spPr>
          <a:xfrm rot="16200000">
            <a:off x="5778306" y="2087330"/>
            <a:ext cx="275948" cy="68381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78">
            <a:extLst>
              <a:ext uri="{FF2B5EF4-FFF2-40B4-BE49-F238E27FC236}">
                <a16:creationId xmlns:a16="http://schemas.microsoft.com/office/drawing/2014/main" id="{170F09D8-0843-078E-3F75-A591CA3375C8}"/>
              </a:ext>
            </a:extLst>
          </p:cNvPr>
          <p:cNvSpPr/>
          <p:nvPr/>
        </p:nvSpPr>
        <p:spPr>
          <a:xfrm rot="16200000">
            <a:off x="8802871" y="2057960"/>
            <a:ext cx="275948" cy="742549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통형 9">
            <a:extLst>
              <a:ext uri="{FF2B5EF4-FFF2-40B4-BE49-F238E27FC236}">
                <a16:creationId xmlns:a16="http://schemas.microsoft.com/office/drawing/2014/main" id="{7A174375-FA4C-26A5-A8F2-EF41EDE8AD53}"/>
              </a:ext>
            </a:extLst>
          </p:cNvPr>
          <p:cNvSpPr/>
          <p:nvPr/>
        </p:nvSpPr>
        <p:spPr>
          <a:xfrm>
            <a:off x="9301694" y="1512688"/>
            <a:ext cx="203189" cy="5061382"/>
          </a:xfrm>
          <a:prstGeom prst="can">
            <a:avLst/>
          </a:prstGeom>
          <a:solidFill>
            <a:srgbClr val="2E6CA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AA8F9D-408F-BDF0-B13B-2ECA53895860}"/>
              </a:ext>
            </a:extLst>
          </p:cNvPr>
          <p:cNvSpPr/>
          <p:nvPr/>
        </p:nvSpPr>
        <p:spPr>
          <a:xfrm>
            <a:off x="9019431" y="6411159"/>
            <a:ext cx="757901" cy="346177"/>
          </a:xfrm>
          <a:prstGeom prst="ellipse">
            <a:avLst/>
          </a:prstGeom>
          <a:ln>
            <a:noFill/>
          </a:ln>
          <a:scene3d>
            <a:camera prst="orthographicFront">
              <a:rot lat="16478573" lon="15899182" rev="5699304"/>
            </a:camera>
            <a:lightRig rig="threePt" dir="t"/>
          </a:scene3d>
          <a:sp3d extrusionH="25400">
            <a:bevelT w="0" h="0"/>
            <a:extrusionClr>
              <a:schemeClr val="tx2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C24691-5C39-26E5-0360-EA12A4F7B2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144" r="26979"/>
          <a:stretch/>
        </p:blipFill>
        <p:spPr>
          <a:xfrm rot="16200000">
            <a:off x="6757469" y="582377"/>
            <a:ext cx="1108080" cy="36465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9A03C-42C9-091B-AAA8-2E78F75B91E8}"/>
              </a:ext>
            </a:extLst>
          </p:cNvPr>
          <p:cNvSpPr/>
          <p:nvPr/>
        </p:nvSpPr>
        <p:spPr>
          <a:xfrm>
            <a:off x="6024242" y="2104340"/>
            <a:ext cx="2543325" cy="6322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FA94C3-6AF7-B457-B6C0-BC60567F96E1}"/>
              </a:ext>
            </a:extLst>
          </p:cNvPr>
          <p:cNvSpPr/>
          <p:nvPr/>
        </p:nvSpPr>
        <p:spPr>
          <a:xfrm>
            <a:off x="6143235" y="2207291"/>
            <a:ext cx="468873" cy="4263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061D8-5972-A986-7FE4-3D3372C60D40}"/>
              </a:ext>
            </a:extLst>
          </p:cNvPr>
          <p:cNvSpPr txBox="1"/>
          <p:nvPr/>
        </p:nvSpPr>
        <p:spPr>
          <a:xfrm>
            <a:off x="7138638" y="2235800"/>
            <a:ext cx="142159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직진 </a:t>
            </a:r>
            <a:r>
              <a:rPr lang="en-US" altLang="ko-KR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</a:t>
            </a:r>
          </a:p>
        </p:txBody>
      </p:sp>
      <p:sp>
        <p:nvSpPr>
          <p:cNvPr id="30" name="자유형 31">
            <a:extLst>
              <a:ext uri="{FF2B5EF4-FFF2-40B4-BE49-F238E27FC236}">
                <a16:creationId xmlns:a16="http://schemas.microsoft.com/office/drawing/2014/main" id="{FBD51078-3FC4-F064-ABB5-F1AC2FCDC279}"/>
              </a:ext>
            </a:extLst>
          </p:cNvPr>
          <p:cNvSpPr/>
          <p:nvPr/>
        </p:nvSpPr>
        <p:spPr>
          <a:xfrm>
            <a:off x="8990601" y="1054442"/>
            <a:ext cx="909980" cy="522399"/>
          </a:xfrm>
          <a:custGeom>
            <a:avLst/>
            <a:gdLst>
              <a:gd name="connsiteX0" fmla="*/ 0 w 1720734"/>
              <a:gd name="connsiteY0" fmla="*/ 556953 h 556953"/>
              <a:gd name="connsiteX1" fmla="*/ 590204 w 1720734"/>
              <a:gd name="connsiteY1" fmla="*/ 8313 h 556953"/>
              <a:gd name="connsiteX2" fmla="*/ 1720734 w 1720734"/>
              <a:gd name="connsiteY2" fmla="*/ 0 h 556953"/>
              <a:gd name="connsiteX3" fmla="*/ 1172094 w 1720734"/>
              <a:gd name="connsiteY3" fmla="*/ 556953 h 556953"/>
              <a:gd name="connsiteX4" fmla="*/ 0 w 1720734"/>
              <a:gd name="connsiteY4" fmla="*/ 556953 h 5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734" h="556953">
                <a:moveTo>
                  <a:pt x="0" y="556953"/>
                </a:moveTo>
                <a:lnTo>
                  <a:pt x="590204" y="8313"/>
                </a:lnTo>
                <a:lnTo>
                  <a:pt x="1720734" y="0"/>
                </a:lnTo>
                <a:lnTo>
                  <a:pt x="1172094" y="556953"/>
                </a:lnTo>
                <a:lnTo>
                  <a:pt x="0" y="55695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BC97CC-4AE3-432F-3C9D-F8AD13C5837F}"/>
              </a:ext>
            </a:extLst>
          </p:cNvPr>
          <p:cNvSpPr txBox="1"/>
          <p:nvPr/>
        </p:nvSpPr>
        <p:spPr>
          <a:xfrm>
            <a:off x="9074245" y="1202118"/>
            <a:ext cx="716986" cy="2154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 양 열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08443D-F1B2-2BCE-3B6D-71144790C0DD}"/>
              </a:ext>
            </a:extLst>
          </p:cNvPr>
          <p:cNvCxnSpPr>
            <a:stCxn id="7" idx="3"/>
          </p:cNvCxnSpPr>
          <p:nvPr/>
        </p:nvCxnSpPr>
        <p:spPr>
          <a:xfrm flipH="1">
            <a:off x="1191116" y="1559346"/>
            <a:ext cx="4833126" cy="299629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503B73-FAB7-81A9-A905-9D67A336C175}"/>
              </a:ext>
            </a:extLst>
          </p:cNvPr>
          <p:cNvCxnSpPr>
            <a:cxnSpLocks/>
          </p:cNvCxnSpPr>
          <p:nvPr/>
        </p:nvCxnSpPr>
        <p:spPr>
          <a:xfrm flipH="1">
            <a:off x="3373198" y="1711838"/>
            <a:ext cx="2908092" cy="414663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DB4779-1FE3-5A62-6065-B7715F888A45}"/>
              </a:ext>
            </a:extLst>
          </p:cNvPr>
          <p:cNvSpPr txBox="1"/>
          <p:nvPr/>
        </p:nvSpPr>
        <p:spPr>
          <a:xfrm>
            <a:off x="10244381" y="40109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</a:t>
            </a:r>
            <a:r>
              <a:rPr lang="ko-KR" altLang="en-US" sz="2400" b="1" dirty="0"/>
              <a:t>계획도</a:t>
            </a:r>
          </a:p>
        </p:txBody>
      </p:sp>
    </p:spTree>
    <p:extLst>
      <p:ext uri="{BB962C8B-B14F-4D97-AF65-F5344CB8AC3E}">
        <p14:creationId xmlns:p14="http://schemas.microsoft.com/office/powerpoint/2010/main" val="140650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0FB15-2AA8-401E-9CA4-FDF3CE3AE31E}"/>
              </a:ext>
            </a:extLst>
          </p:cNvPr>
          <p:cNvSpPr txBox="1"/>
          <p:nvPr/>
        </p:nvSpPr>
        <p:spPr>
          <a:xfrm>
            <a:off x="1167246" y="5104819"/>
            <a:ext cx="428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+mj-lt"/>
              </a:rPr>
              <a:t>이벤트에 맞는 이미지 제작</a:t>
            </a:r>
            <a:r>
              <a:rPr lang="en-US" altLang="ko-KR" b="1" dirty="0">
                <a:latin typeface="+mj-lt"/>
              </a:rPr>
              <a:t>(2700x500)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AA65-1483-4751-B297-2CAFAAB724B2}"/>
              </a:ext>
            </a:extLst>
          </p:cNvPr>
          <p:cNvSpPr txBox="1"/>
          <p:nvPr/>
        </p:nvSpPr>
        <p:spPr>
          <a:xfrm>
            <a:off x="8132563" y="5580345"/>
            <a:ext cx="302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이벤트에 따른 파일읽기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A70B0-7040-D09C-F040-CBEFB87E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5" y="1665378"/>
            <a:ext cx="6113527" cy="3064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B5D8E1-BFB2-09D6-0CD6-487ECC46B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838" y="2768044"/>
            <a:ext cx="3919329" cy="76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7FF08-3378-3188-1432-6D664D823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839" y="1657341"/>
            <a:ext cx="3919329" cy="1107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DF97EA-AD7D-09E6-D41D-F6A95A25F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131" y="3537152"/>
            <a:ext cx="3919329" cy="850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508369-9E21-E569-C02C-4866661F665C}"/>
              </a:ext>
            </a:extLst>
          </p:cNvPr>
          <p:cNvSpPr txBox="1"/>
          <p:nvPr/>
        </p:nvSpPr>
        <p:spPr>
          <a:xfrm>
            <a:off x="10013404" y="464169"/>
            <a:ext cx="229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</a:t>
            </a:r>
            <a:r>
              <a:rPr lang="ko-KR" altLang="en-US" sz="2400" b="1" dirty="0"/>
              <a:t>이미지 제작</a:t>
            </a:r>
          </a:p>
        </p:txBody>
      </p:sp>
    </p:spTree>
    <p:extLst>
      <p:ext uri="{BB962C8B-B14F-4D97-AF65-F5344CB8AC3E}">
        <p14:creationId xmlns:p14="http://schemas.microsoft.com/office/powerpoint/2010/main" val="407422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F7AA5-F7BF-68F1-03D0-5BDC549B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187" y="1854943"/>
            <a:ext cx="6011694" cy="33815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A316215-E6F6-8A58-2D45-301D73172066}"/>
              </a:ext>
            </a:extLst>
          </p:cNvPr>
          <p:cNvSpPr/>
          <p:nvPr/>
        </p:nvSpPr>
        <p:spPr>
          <a:xfrm>
            <a:off x="4602532" y="1631681"/>
            <a:ext cx="1896893" cy="910278"/>
          </a:xfrm>
          <a:prstGeom prst="ellipse">
            <a:avLst/>
          </a:prstGeom>
          <a:noFill/>
          <a:ln w="38100">
            <a:solidFill>
              <a:srgbClr val="FD5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EFA748-C1BD-E6C4-13D5-A8E025553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25" y="3048878"/>
            <a:ext cx="3025302" cy="56024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23A421-DCCE-E1A0-0728-499E2A6EF500}"/>
              </a:ext>
            </a:extLst>
          </p:cNvPr>
          <p:cNvSpPr/>
          <p:nvPr/>
        </p:nvSpPr>
        <p:spPr>
          <a:xfrm rot="10800000">
            <a:off x="5380745" y="3048878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1BC3BC0-8B57-B30D-891B-C53F39BBA55F}"/>
              </a:ext>
            </a:extLst>
          </p:cNvPr>
          <p:cNvSpPr/>
          <p:nvPr/>
        </p:nvSpPr>
        <p:spPr>
          <a:xfrm rot="16200000">
            <a:off x="4369068" y="2623538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OpenCV Python 입문(3) - 이미지 슬라이드쇼 만들기">
            <a:extLst>
              <a:ext uri="{FF2B5EF4-FFF2-40B4-BE49-F238E27FC236}">
                <a16:creationId xmlns:a16="http://schemas.microsoft.com/office/drawing/2014/main" id="{CEAB9BEF-F9D6-F336-7B3F-E6B0E572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9" y="2407494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FAF6E7-90A1-7822-E761-24E03E2836AF}"/>
              </a:ext>
            </a:extLst>
          </p:cNvPr>
          <p:cNvSpPr txBox="1"/>
          <p:nvPr/>
        </p:nvSpPr>
        <p:spPr>
          <a:xfrm>
            <a:off x="10043801" y="370361"/>
            <a:ext cx="2061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3.</a:t>
            </a:r>
            <a:r>
              <a:rPr lang="ko-KR" altLang="en-US" sz="2400" b="1" dirty="0"/>
              <a:t>슬라이드쇼     개발 계획</a:t>
            </a:r>
          </a:p>
        </p:txBody>
      </p:sp>
    </p:spTree>
    <p:extLst>
      <p:ext uri="{BB962C8B-B14F-4D97-AF65-F5344CB8AC3E}">
        <p14:creationId xmlns:p14="http://schemas.microsoft.com/office/powerpoint/2010/main" val="4263386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F4EB2-F059-6990-94B7-172A9602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5" y="1401374"/>
            <a:ext cx="6012776" cy="4525902"/>
          </a:xfrm>
          <a:prstGeom prst="rect">
            <a:avLst/>
          </a:prstGeom>
        </p:spPr>
      </p:pic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4E8A6-D119-4055-BF53-2D19C9E25CA2}"/>
              </a:ext>
            </a:extLst>
          </p:cNvPr>
          <p:cNvSpPr/>
          <p:nvPr/>
        </p:nvSpPr>
        <p:spPr>
          <a:xfrm>
            <a:off x="1157172" y="1678801"/>
            <a:ext cx="3066227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96A2D-CC19-45EF-819A-6EFA2B45513A}"/>
              </a:ext>
            </a:extLst>
          </p:cNvPr>
          <p:cNvSpPr txBox="1"/>
          <p:nvPr/>
        </p:nvSpPr>
        <p:spPr>
          <a:xfrm>
            <a:off x="6908386" y="2004292"/>
            <a:ext cx="35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1. </a:t>
            </a:r>
            <a:r>
              <a:rPr lang="ko-KR" altLang="en-US" b="1" dirty="0">
                <a:latin typeface="+mj-lt"/>
              </a:rPr>
              <a:t>상황함수에서 받은 이미지</a:t>
            </a:r>
            <a:r>
              <a:rPr lang="en-US" altLang="ko-KR" b="1" dirty="0">
                <a:latin typeface="+mj-lt"/>
              </a:rPr>
              <a:t>read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0673E-8402-4B58-87B5-0AF8BA12A08E}"/>
              </a:ext>
            </a:extLst>
          </p:cNvPr>
          <p:cNvSpPr/>
          <p:nvPr/>
        </p:nvSpPr>
        <p:spPr>
          <a:xfrm>
            <a:off x="895610" y="3228583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5F807-98CB-439A-A28C-AD72D6C3285A}"/>
              </a:ext>
            </a:extLst>
          </p:cNvPr>
          <p:cNvSpPr txBox="1"/>
          <p:nvPr/>
        </p:nvSpPr>
        <p:spPr>
          <a:xfrm>
            <a:off x="6908386" y="2899903"/>
            <a:ext cx="35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2. </a:t>
            </a:r>
            <a:r>
              <a:rPr lang="ko-KR" altLang="en-US" b="1" dirty="0">
                <a:latin typeface="+mj-lt"/>
              </a:rPr>
              <a:t>전광판 </a:t>
            </a:r>
            <a:r>
              <a:rPr lang="en-US" altLang="ko-KR" b="1" dirty="0">
                <a:latin typeface="+mj-lt"/>
              </a:rPr>
              <a:t>size</a:t>
            </a:r>
            <a:r>
              <a:rPr lang="ko-KR" altLang="en-US" b="1" dirty="0">
                <a:latin typeface="+mj-lt"/>
              </a:rPr>
              <a:t>에 맞게 </a:t>
            </a:r>
            <a:r>
              <a:rPr lang="en-US" altLang="ko-KR" b="1" dirty="0">
                <a:latin typeface="+mj-lt"/>
              </a:rPr>
              <a:t>resize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E08B0-43E6-4E3E-8312-8639DB4FDDB2}"/>
              </a:ext>
            </a:extLst>
          </p:cNvPr>
          <p:cNvSpPr txBox="1"/>
          <p:nvPr/>
        </p:nvSpPr>
        <p:spPr>
          <a:xfrm>
            <a:off x="6908386" y="3388880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3. </a:t>
            </a:r>
            <a:r>
              <a:rPr lang="ko-KR" altLang="en-US" b="1" dirty="0">
                <a:latin typeface="+mj-lt"/>
              </a:rPr>
              <a:t>전광판이 나타내는 좌측상단으로 </a:t>
            </a:r>
            <a:r>
              <a:rPr lang="en-US" altLang="ko-KR" b="1" dirty="0">
                <a:latin typeface="+mj-lt"/>
              </a:rPr>
              <a:t>move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ED769-A708-4DD1-8C25-AB72DB68C220}"/>
              </a:ext>
            </a:extLst>
          </p:cNvPr>
          <p:cNvSpPr/>
          <p:nvPr/>
        </p:nvSpPr>
        <p:spPr>
          <a:xfrm>
            <a:off x="895610" y="366432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9692-D6B4-4153-A5DC-AD0325AC2E8C}"/>
              </a:ext>
            </a:extLst>
          </p:cNvPr>
          <p:cNvSpPr txBox="1"/>
          <p:nvPr/>
        </p:nvSpPr>
        <p:spPr>
          <a:xfrm>
            <a:off x="6941877" y="4436465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5. </a:t>
            </a:r>
            <a:r>
              <a:rPr lang="ko-KR" altLang="en-US" b="1" dirty="0">
                <a:latin typeface="+mj-lt"/>
              </a:rPr>
              <a:t>슬라이드쇼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86805-6537-4164-A57A-A74E7AEEF395}"/>
              </a:ext>
            </a:extLst>
          </p:cNvPr>
          <p:cNvSpPr txBox="1"/>
          <p:nvPr/>
        </p:nvSpPr>
        <p:spPr>
          <a:xfrm>
            <a:off x="6941877" y="3910834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4. </a:t>
            </a:r>
            <a:r>
              <a:rPr lang="en-US" altLang="ko-KR" b="1" dirty="0" err="1">
                <a:latin typeface="+mj-lt"/>
              </a:rPr>
              <a:t>WindowBar</a:t>
            </a:r>
            <a:r>
              <a:rPr lang="ko-KR" altLang="en-US" b="1" dirty="0">
                <a:latin typeface="+mj-lt"/>
              </a:rPr>
              <a:t>를 제거하기위해 전체화면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8A0A1B-92AA-4450-BDA0-11DF81F62DD4}"/>
              </a:ext>
            </a:extLst>
          </p:cNvPr>
          <p:cNvSpPr/>
          <p:nvPr/>
        </p:nvSpPr>
        <p:spPr>
          <a:xfrm>
            <a:off x="895610" y="412285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AE81F7-B11D-4C40-84A4-0C868F2FCF51}"/>
              </a:ext>
            </a:extLst>
          </p:cNvPr>
          <p:cNvSpPr/>
          <p:nvPr/>
        </p:nvSpPr>
        <p:spPr>
          <a:xfrm>
            <a:off x="895610" y="4555611"/>
            <a:ext cx="5135672" cy="1394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27DB96-EC2A-41DD-AA77-459DEB456927}"/>
              </a:ext>
            </a:extLst>
          </p:cNvPr>
          <p:cNvSpPr/>
          <p:nvPr/>
        </p:nvSpPr>
        <p:spPr>
          <a:xfrm>
            <a:off x="800147" y="1722642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11597E-2222-4777-8C59-B2EF6428355C}"/>
              </a:ext>
            </a:extLst>
          </p:cNvPr>
          <p:cNvSpPr/>
          <p:nvPr/>
        </p:nvSpPr>
        <p:spPr>
          <a:xfrm>
            <a:off x="538586" y="3263030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A2E9668-1137-4AD7-95B8-D9A217CD5758}"/>
              </a:ext>
            </a:extLst>
          </p:cNvPr>
          <p:cNvSpPr/>
          <p:nvPr/>
        </p:nvSpPr>
        <p:spPr>
          <a:xfrm>
            <a:off x="538586" y="375200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96BF4D-72DB-4F6B-A4BB-A443A03F5BB0}"/>
              </a:ext>
            </a:extLst>
          </p:cNvPr>
          <p:cNvSpPr/>
          <p:nvPr/>
        </p:nvSpPr>
        <p:spPr>
          <a:xfrm>
            <a:off x="538586" y="421565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2B9EE32-A911-4AA2-B443-790A67102E0B}"/>
              </a:ext>
            </a:extLst>
          </p:cNvPr>
          <p:cNvSpPr/>
          <p:nvPr/>
        </p:nvSpPr>
        <p:spPr>
          <a:xfrm>
            <a:off x="538586" y="4571085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C6B3A-087B-62CE-8AB3-ACE991AE991B}"/>
              </a:ext>
            </a:extLst>
          </p:cNvPr>
          <p:cNvSpPr txBox="1"/>
          <p:nvPr/>
        </p:nvSpPr>
        <p:spPr>
          <a:xfrm>
            <a:off x="10142172" y="433484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</a:t>
            </a:r>
            <a:r>
              <a:rPr lang="ko-KR" altLang="en-US" sz="2400" b="1" dirty="0"/>
              <a:t>상세 코드</a:t>
            </a:r>
          </a:p>
        </p:txBody>
      </p:sp>
    </p:spTree>
    <p:extLst>
      <p:ext uri="{BB962C8B-B14F-4D97-AF65-F5344CB8AC3E}">
        <p14:creationId xmlns:p14="http://schemas.microsoft.com/office/powerpoint/2010/main" val="2824446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C7D5B7-6059-C4F5-307D-66058C69F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94793"/>
              </p:ext>
            </p:extLst>
          </p:nvPr>
        </p:nvGraphicFramePr>
        <p:xfrm>
          <a:off x="7631811" y="2066968"/>
          <a:ext cx="2778306" cy="27332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89153">
                  <a:extLst>
                    <a:ext uri="{9D8B030D-6E8A-4147-A177-3AD203B41FA5}">
                      <a16:colId xmlns:a16="http://schemas.microsoft.com/office/drawing/2014/main" val="3983132282"/>
                    </a:ext>
                  </a:extLst>
                </a:gridCol>
                <a:gridCol w="1389153">
                  <a:extLst>
                    <a:ext uri="{9D8B030D-6E8A-4147-A177-3AD203B41FA5}">
                      <a16:colId xmlns:a16="http://schemas.microsoft.com/office/drawing/2014/main" val="3864538125"/>
                    </a:ext>
                  </a:extLst>
                </a:gridCol>
              </a:tblGrid>
              <a:tr h="91109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Fire truck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37769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train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371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10052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test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72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70914"/>
                  </a:ext>
                </a:extLst>
              </a:tr>
            </a:tbl>
          </a:graphicData>
        </a:graphic>
      </p:graphicFrame>
      <p:pic>
        <p:nvPicPr>
          <p:cNvPr id="2050" name="Picture 2" descr="인명구조의 최선봉, 소방차의 모든 것 : 네이버 포스트">
            <a:extLst>
              <a:ext uri="{FF2B5EF4-FFF2-40B4-BE49-F238E27FC236}">
                <a16:creationId xmlns:a16="http://schemas.microsoft.com/office/drawing/2014/main" id="{34987F05-1DB3-BAEB-1A2C-18CA683C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764195"/>
            <a:ext cx="5110025" cy="33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6D074C-52C5-A6CF-2F53-2C7735387B89}"/>
              </a:ext>
            </a:extLst>
          </p:cNvPr>
          <p:cNvGrpSpPr/>
          <p:nvPr/>
        </p:nvGrpSpPr>
        <p:grpSpPr>
          <a:xfrm>
            <a:off x="347866" y="1650092"/>
            <a:ext cx="11844134" cy="3557813"/>
            <a:chOff x="173933" y="1990561"/>
            <a:chExt cx="11844134" cy="35578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A53CF9-74B7-909A-1DC8-1360D46E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933" y="1990561"/>
              <a:ext cx="11844134" cy="35578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64E56F-CC77-BE68-7DF5-DCC74EC2CED0}"/>
                </a:ext>
              </a:extLst>
            </p:cNvPr>
            <p:cNvSpPr/>
            <p:nvPr/>
          </p:nvSpPr>
          <p:spPr>
            <a:xfrm>
              <a:off x="615435" y="3025302"/>
              <a:ext cx="11300948" cy="40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1D1BF92-72FC-7079-5DA7-DDA3C3483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8" y="1333355"/>
            <a:ext cx="12192000" cy="4407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F4600C-DD03-D58F-EA07-701530D2788D}"/>
              </a:ext>
            </a:extLst>
          </p:cNvPr>
          <p:cNvSpPr txBox="1"/>
          <p:nvPr/>
        </p:nvSpPr>
        <p:spPr>
          <a:xfrm>
            <a:off x="10019481" y="448727"/>
            <a:ext cx="210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5.</a:t>
            </a:r>
            <a:r>
              <a:rPr lang="ko-KR" altLang="en-US" sz="2400" b="1" dirty="0"/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6861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99" y="2363822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8163772" y="2992880"/>
            <a:ext cx="4988350" cy="1656727"/>
            <a:chOff x="5161161" y="2447433"/>
            <a:chExt cx="498835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92011" y="2954738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200" b="1" dirty="0"/>
            </a:p>
          </p:txBody>
        </p:sp>
      </p:grp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5478613" y="365170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5468010" y="2863607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5478613" y="4439795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5468010" y="2531215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2669" y="1404129"/>
            <a:ext cx="65998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0195E2-5266-AABA-81F1-B39506204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32" y="5753891"/>
            <a:ext cx="119241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python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train.py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img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640 --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batch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16 --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epochs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10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data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young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.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yaml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weights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yolov5s.pt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–optimizer Adam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A5D76-4B16-83E3-0A70-DFFE442334BC}"/>
              </a:ext>
            </a:extLst>
          </p:cNvPr>
          <p:cNvSpPr txBox="1"/>
          <p:nvPr/>
        </p:nvSpPr>
        <p:spPr>
          <a:xfrm>
            <a:off x="9944648" y="433484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6.</a:t>
            </a:r>
            <a:r>
              <a:rPr lang="ko-KR" altLang="en-US" sz="2400" b="1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967BBB27-5C39-D514-BD3F-16E6885B5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734996"/>
              </p:ext>
            </p:extLst>
          </p:nvPr>
        </p:nvGraphicFramePr>
        <p:xfrm>
          <a:off x="1663555" y="1099637"/>
          <a:ext cx="8128000" cy="5204775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772887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962973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6112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722454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9076846"/>
                    </a:ext>
                  </a:extLst>
                </a:gridCol>
              </a:tblGrid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Wights</a:t>
                      </a:r>
                      <a:endParaRPr lang="ko-KR" alt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Yolov5s.pt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440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kumimoji="0" lang="en-US" altLang="ko-KR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optimizer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Adam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4277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Batch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8494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81025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metrics/recall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96290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metrics/precision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0.05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2061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metrics/mAP_0.5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9956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5A3015-813F-7103-F266-B31AD4876237}"/>
              </a:ext>
            </a:extLst>
          </p:cNvPr>
          <p:cNvSpPr txBox="1"/>
          <p:nvPr/>
        </p:nvSpPr>
        <p:spPr>
          <a:xfrm>
            <a:off x="10244381" y="40109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7.</a:t>
            </a:r>
            <a:r>
              <a:rPr lang="ko-KR" altLang="en-US" sz="2400" b="1" dirty="0"/>
              <a:t>학습 결과</a:t>
            </a:r>
          </a:p>
        </p:txBody>
      </p:sp>
    </p:spTree>
    <p:extLst>
      <p:ext uri="{BB962C8B-B14F-4D97-AF65-F5344CB8AC3E}">
        <p14:creationId xmlns:p14="http://schemas.microsoft.com/office/powerpoint/2010/main" val="3326498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8E573A-6049-5A5A-60DA-3F8E27252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78" y="1914030"/>
            <a:ext cx="2048161" cy="762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2AAF05-BF5C-961A-3CF4-DD04BEF40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0" y="3704643"/>
            <a:ext cx="5268060" cy="1057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FE71C4-628C-CE9E-E215-ADD4519FD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441" y="2095314"/>
            <a:ext cx="3448531" cy="266737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DD0FD2A-2E3E-637A-D377-FCB7D20CD08A}"/>
              </a:ext>
            </a:extLst>
          </p:cNvPr>
          <p:cNvSpPr/>
          <p:nvPr/>
        </p:nvSpPr>
        <p:spPr>
          <a:xfrm>
            <a:off x="5615081" y="2803917"/>
            <a:ext cx="1459149" cy="9435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ED506-12F8-CE5D-62D2-6ABC03704C45}"/>
              </a:ext>
            </a:extLst>
          </p:cNvPr>
          <p:cNvSpPr txBox="1"/>
          <p:nvPr/>
        </p:nvSpPr>
        <p:spPr>
          <a:xfrm>
            <a:off x="664514" y="2968691"/>
            <a:ext cx="466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/>
              <a:t>긴급차량 </a:t>
            </a:r>
            <a:r>
              <a:rPr lang="ko-KR" altLang="en-US" b="1" dirty="0" err="1"/>
              <a:t>인식시</a:t>
            </a:r>
            <a:r>
              <a:rPr lang="ko-KR" altLang="en-US" b="1" dirty="0"/>
              <a:t> </a:t>
            </a:r>
            <a:r>
              <a:rPr lang="en-US" altLang="ko-KR" b="1" dirty="0"/>
              <a:t>q</a:t>
            </a:r>
            <a:r>
              <a:rPr lang="ko-KR" altLang="en-US" b="1" dirty="0"/>
              <a:t>에 </a:t>
            </a:r>
            <a:r>
              <a:rPr lang="ko-KR" altLang="en-US" b="1" dirty="0" err="1"/>
              <a:t>클래스값</a:t>
            </a:r>
            <a:r>
              <a:rPr lang="ko-KR" altLang="en-US" b="1" dirty="0"/>
              <a:t> 저장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CEECE-18AF-88E1-C74C-954C183678EF}"/>
              </a:ext>
            </a:extLst>
          </p:cNvPr>
          <p:cNvSpPr txBox="1"/>
          <p:nvPr/>
        </p:nvSpPr>
        <p:spPr>
          <a:xfrm>
            <a:off x="7779727" y="5099503"/>
            <a:ext cx="466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/>
              <a:t>q.Get</a:t>
            </a:r>
            <a:r>
              <a:rPr lang="ko-KR" altLang="en-US" b="1" dirty="0"/>
              <a:t>을 통해 받은 클래스 값이 </a:t>
            </a:r>
            <a:endParaRPr lang="en-US" altLang="ko-KR" b="1" dirty="0"/>
          </a:p>
          <a:p>
            <a:pPr algn="l"/>
            <a:r>
              <a:rPr lang="ko-KR" altLang="en-US" b="1" dirty="0"/>
              <a:t>일치 할 때 상태 변화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96194-F14D-E936-E3C7-5C69EC86461F}"/>
              </a:ext>
            </a:extLst>
          </p:cNvPr>
          <p:cNvSpPr txBox="1"/>
          <p:nvPr/>
        </p:nvSpPr>
        <p:spPr>
          <a:xfrm>
            <a:off x="9944648" y="433484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8.</a:t>
            </a:r>
            <a:r>
              <a:rPr lang="ko-KR" altLang="en-US" sz="2400" b="1" dirty="0"/>
              <a:t>스레드간 통신</a:t>
            </a:r>
          </a:p>
        </p:txBody>
      </p:sp>
    </p:spTree>
    <p:extLst>
      <p:ext uri="{BB962C8B-B14F-4D97-AF65-F5344CB8AC3E}">
        <p14:creationId xmlns:p14="http://schemas.microsoft.com/office/powerpoint/2010/main" val="2845093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5BE5F-ECEB-BF17-D17B-D1C1915BC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828" y="2150590"/>
            <a:ext cx="8218136" cy="2703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BB18A-E573-9836-17E5-AF6B5C92E60F}"/>
              </a:ext>
            </a:extLst>
          </p:cNvPr>
          <p:cNvSpPr txBox="1"/>
          <p:nvPr/>
        </p:nvSpPr>
        <p:spPr>
          <a:xfrm>
            <a:off x="2079271" y="5194938"/>
            <a:ext cx="6790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+mj-lt"/>
              </a:rPr>
              <a:t>1. Q</a:t>
            </a:r>
            <a:r>
              <a:rPr lang="ko-KR" altLang="en-US" sz="2800" b="1" dirty="0">
                <a:latin typeface="+mj-lt"/>
              </a:rPr>
              <a:t>값을 보내고 </a:t>
            </a:r>
            <a:r>
              <a:rPr lang="en-US" altLang="ko-KR" sz="2800" b="1" dirty="0">
                <a:latin typeface="+mj-lt"/>
              </a:rPr>
              <a:t>detect</a:t>
            </a:r>
            <a:r>
              <a:rPr lang="ko-KR" altLang="en-US" sz="2800" b="1" dirty="0">
                <a:latin typeface="+mj-lt"/>
              </a:rPr>
              <a:t>를 실행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2. Q</a:t>
            </a:r>
            <a:r>
              <a:rPr lang="ko-KR" altLang="en-US" sz="2800" b="1" dirty="0">
                <a:latin typeface="+mj-lt"/>
              </a:rPr>
              <a:t>값을 받으며 </a:t>
            </a:r>
            <a:r>
              <a:rPr lang="en-US" altLang="ko-KR" sz="2800" b="1" dirty="0">
                <a:latin typeface="+mj-lt"/>
              </a:rPr>
              <a:t>STATE</a:t>
            </a:r>
            <a:r>
              <a:rPr lang="ko-KR" altLang="en-US" sz="2800" b="1" dirty="0">
                <a:latin typeface="+mj-lt"/>
              </a:rPr>
              <a:t>변수 변경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3. </a:t>
            </a:r>
            <a:r>
              <a:rPr lang="ko-KR" altLang="en-US" sz="2800" b="1" dirty="0">
                <a:latin typeface="+mj-lt"/>
              </a:rPr>
              <a:t>신호등 프로그램 실행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2B553-EC5D-A7ED-87DE-42C9B87E0DF3}"/>
              </a:ext>
            </a:extLst>
          </p:cNvPr>
          <p:cNvSpPr/>
          <p:nvPr/>
        </p:nvSpPr>
        <p:spPr>
          <a:xfrm>
            <a:off x="1943084" y="3015574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E307BF-A963-6D66-C3F0-2478197938BC}"/>
              </a:ext>
            </a:extLst>
          </p:cNvPr>
          <p:cNvSpPr/>
          <p:nvPr/>
        </p:nvSpPr>
        <p:spPr>
          <a:xfrm>
            <a:off x="1943084" y="2699241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118555-EBEC-C27A-600F-3F66F4C92117}"/>
              </a:ext>
            </a:extLst>
          </p:cNvPr>
          <p:cNvSpPr/>
          <p:nvPr/>
        </p:nvSpPr>
        <p:spPr>
          <a:xfrm>
            <a:off x="1943084" y="3331907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6E745-6BF9-42B2-92B0-E495568B4AA1}"/>
              </a:ext>
            </a:extLst>
          </p:cNvPr>
          <p:cNvSpPr txBox="1"/>
          <p:nvPr/>
        </p:nvSpPr>
        <p:spPr>
          <a:xfrm>
            <a:off x="10244381" y="401093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9.</a:t>
            </a:r>
            <a:r>
              <a:rPr lang="ko-KR" altLang="en-US" sz="2400" b="1" dirty="0"/>
              <a:t>스레드  구성</a:t>
            </a:r>
          </a:p>
        </p:txBody>
      </p:sp>
    </p:spTree>
    <p:extLst>
      <p:ext uri="{BB962C8B-B14F-4D97-AF65-F5344CB8AC3E}">
        <p14:creationId xmlns:p14="http://schemas.microsoft.com/office/powerpoint/2010/main" val="3133722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65550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C30-1CA1-DA91-33CF-55AC9198B2C3}"/>
              </a:ext>
            </a:extLst>
          </p:cNvPr>
          <p:cNvSpPr/>
          <p:nvPr/>
        </p:nvSpPr>
        <p:spPr>
          <a:xfrm>
            <a:off x="6262989" y="3324491"/>
            <a:ext cx="5510078" cy="221425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7C073-AA61-B0F1-0233-527A64FBE0B3}"/>
              </a:ext>
            </a:extLst>
          </p:cNvPr>
          <p:cNvSpPr/>
          <p:nvPr/>
        </p:nvSpPr>
        <p:spPr>
          <a:xfrm>
            <a:off x="6262989" y="1318332"/>
            <a:ext cx="5510078" cy="1921015"/>
          </a:xfrm>
          <a:prstGeom prst="rect">
            <a:avLst/>
          </a:prstGeom>
          <a:solidFill>
            <a:schemeClr val="tx2">
              <a:lumMod val="7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딜레마 존, 밟느냐 서느냐 그것이 문제로다 | 마이클">
            <a:extLst>
              <a:ext uri="{FF2B5EF4-FFF2-40B4-BE49-F238E27FC236}">
                <a16:creationId xmlns:a16="http://schemas.microsoft.com/office/drawing/2014/main" id="{83C0D3D9-405E-6AF9-B1E2-ECECAC62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1" y="1318331"/>
            <a:ext cx="5399900" cy="36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73FB8-4623-03C3-7EE7-0E8BA47E9F8C}"/>
              </a:ext>
            </a:extLst>
          </p:cNvPr>
          <p:cNvSpPr txBox="1"/>
          <p:nvPr/>
        </p:nvSpPr>
        <p:spPr>
          <a:xfrm>
            <a:off x="239469" y="5771162"/>
            <a:ext cx="7824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황색신호 </a:t>
            </a:r>
            <a:r>
              <a:rPr lang="ko-KR" altLang="en-US" sz="2800" kern="0" spc="0" dirty="0">
                <a:solidFill>
                  <a:srgbClr val="FFFF00"/>
                </a:solidFill>
                <a:effectLst/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‘딜레마존‘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애매한 사고를 좀더 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확실한 정보를 제공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사고가 나면 사고원인 데이터로 인해 분석이 가능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6B7F4-1710-75C7-565F-641F157A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2" y="1546361"/>
            <a:ext cx="4968671" cy="1028789"/>
          </a:xfrm>
          <a:prstGeom prst="rect">
            <a:avLst/>
          </a:prstGeom>
        </p:spPr>
      </p:pic>
      <p:pic>
        <p:nvPicPr>
          <p:cNvPr id="4104" name="Picture 8" descr="신호등 빨간불 깜빡일 때, 노란불 깜빡일 때 무슨 차이?">
            <a:extLst>
              <a:ext uri="{FF2B5EF4-FFF2-40B4-BE49-F238E27FC236}">
                <a16:creationId xmlns:a16="http://schemas.microsoft.com/office/drawing/2014/main" id="{492814F8-08C9-FBCA-8BA5-A216D7FC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62" y="3441581"/>
            <a:ext cx="496867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9BFC8-161D-0CC3-EC8A-1D60FB907CA7}"/>
              </a:ext>
            </a:extLst>
          </p:cNvPr>
          <p:cNvSpPr txBox="1"/>
          <p:nvPr/>
        </p:nvSpPr>
        <p:spPr>
          <a:xfrm>
            <a:off x="6527162" y="2660592"/>
            <a:ext cx="496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주행</a:t>
            </a:r>
            <a:r>
              <a:rPr lang="ko-KR" altLang="en-US" dirty="0"/>
              <a:t>가능 여부와 </a:t>
            </a:r>
            <a:r>
              <a:rPr lang="ko-KR" altLang="en-US" sz="2400" b="1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sz="2400" b="1" dirty="0"/>
              <a:t>시간</a:t>
            </a:r>
            <a:r>
              <a:rPr lang="ko-KR" altLang="en-US" dirty="0"/>
              <a:t>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A01EF-844C-74F4-5A5D-28F97393AA75}"/>
              </a:ext>
            </a:extLst>
          </p:cNvPr>
          <p:cNvSpPr txBox="1"/>
          <p:nvPr/>
        </p:nvSpPr>
        <p:spPr>
          <a:xfrm>
            <a:off x="6527162" y="4953757"/>
            <a:ext cx="496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운전자가 판단하기 </a:t>
            </a:r>
            <a:r>
              <a:rPr lang="ko-KR" altLang="en-US" sz="3600" b="1" dirty="0">
                <a:solidFill>
                  <a:srgbClr val="FF0000"/>
                </a:solidFill>
              </a:rPr>
              <a:t>애매</a:t>
            </a:r>
            <a:r>
              <a:rPr lang="ko-KR" altLang="en-US" dirty="0">
                <a:solidFill>
                  <a:schemeClr val="bg1"/>
                </a:solidFill>
              </a:rPr>
              <a:t>함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FE579567-DBAB-AFDA-92B7-DD0E9B1AF046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D8AD2A1-655D-1BFE-7249-B8941A0C82D7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499C67A-3E0E-A457-19C9-E1D05C34A63F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37E3D1D-A2A8-CA78-03FF-A3023DE51BB1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4E1E212-CF31-02BC-489E-B45831A225EB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52478E-1F3C-9A7A-A2D8-A11BF03DE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991402" y="263630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311140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27B7CD-EFA7-28C2-4488-288E7064B9C6}"/>
              </a:ext>
            </a:extLst>
          </p:cNvPr>
          <p:cNvSpPr txBox="1"/>
          <p:nvPr/>
        </p:nvSpPr>
        <p:spPr>
          <a:xfrm>
            <a:off x="1296140" y="972151"/>
            <a:ext cx="486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위를 </a:t>
            </a:r>
            <a:r>
              <a:rPr lang="ko-KR" altLang="en-US" b="1" dirty="0" err="1">
                <a:latin typeface="Haettenschweiler" panose="020B0706040902060204" pitchFamily="34" charset="0"/>
              </a:rPr>
              <a:t>큰목차가아닌</a:t>
            </a:r>
            <a:r>
              <a:rPr lang="ko-KR" altLang="en-US" b="1" dirty="0">
                <a:latin typeface="Haettenschweiler" panose="020B0706040902060204" pitchFamily="34" charset="0"/>
              </a:rPr>
              <a:t> 소제목으로 </a:t>
            </a:r>
            <a:r>
              <a:rPr lang="ko-KR" altLang="en-US" b="1" dirty="0" err="1">
                <a:latin typeface="Haettenschweiler" panose="020B0706040902060204" pitchFamily="34" charset="0"/>
              </a:rPr>
              <a:t>변경요망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8FF2D-8371-4198-D930-5981E3A23814}"/>
              </a:ext>
            </a:extLst>
          </p:cNvPr>
          <p:cNvSpPr txBox="1"/>
          <p:nvPr/>
        </p:nvSpPr>
        <p:spPr>
          <a:xfrm>
            <a:off x="-204186" y="1518082"/>
            <a:ext cx="2991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기획및</a:t>
            </a:r>
            <a:r>
              <a:rPr lang="ko-KR" altLang="en-US" b="1" dirty="0">
                <a:latin typeface="Haettenschweiler" panose="020B0706040902060204" pitchFamily="34" charset="0"/>
              </a:rPr>
              <a:t> 배경 소제목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1.</a:t>
            </a:r>
            <a:r>
              <a:rPr lang="ko-KR" altLang="en-US" b="1" dirty="0">
                <a:latin typeface="Haettenschweiler" panose="020B0706040902060204" pitchFamily="34" charset="0"/>
              </a:rPr>
              <a:t>주제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2.</a:t>
            </a:r>
            <a:r>
              <a:rPr lang="ko-KR" altLang="en-US" b="1" dirty="0" err="1">
                <a:latin typeface="Haettenschweiler" panose="020B0706040902060204" pitchFamily="34" charset="0"/>
              </a:rPr>
              <a:t>시장배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3.</a:t>
            </a:r>
            <a:r>
              <a:rPr lang="ko-KR" altLang="en-US" b="1" dirty="0">
                <a:latin typeface="Haettenschweiler" panose="020B0706040902060204" pitchFamily="34" charset="0"/>
              </a:rPr>
              <a:t>제안배경 및 기능</a:t>
            </a:r>
            <a:r>
              <a:rPr lang="en-US" altLang="ko-KR" b="1" dirty="0">
                <a:latin typeface="Haettenschweiler" panose="020B0706040902060204" pitchFamily="34" charset="0"/>
              </a:rPr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전</a:t>
            </a:r>
            <a:r>
              <a:rPr lang="en-US" altLang="ko-KR" b="1" dirty="0">
                <a:latin typeface="Haettenschweiler" panose="020B0706040902060204" pitchFamily="34" charset="0"/>
              </a:rPr>
              <a:t>&amp;</a:t>
            </a:r>
            <a:r>
              <a:rPr lang="ko-KR" altLang="en-US" b="1" dirty="0">
                <a:latin typeface="Haettenschweiler" panose="020B0706040902060204" pitchFamily="34" charset="0"/>
              </a:rPr>
              <a:t>후</a:t>
            </a:r>
            <a:r>
              <a:rPr lang="en-US" altLang="ko-KR" b="1" dirty="0">
                <a:latin typeface="Haettenschweiler" panose="020B0706040902060204" pitchFamily="34" charset="0"/>
              </a:rPr>
              <a:t>)</a:t>
            </a: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4.</a:t>
            </a:r>
            <a:r>
              <a:rPr lang="ko-KR" altLang="en-US" b="1" dirty="0" err="1">
                <a:latin typeface="Haettenschweiler" panose="020B0706040902060204" pitchFamily="34" charset="0"/>
              </a:rPr>
              <a:t>유스케이스느낌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5.</a:t>
            </a:r>
            <a:r>
              <a:rPr lang="ko-KR" altLang="en-US" b="1" dirty="0">
                <a:latin typeface="Haettenschweiler" panose="020B0706040902060204" pitchFamily="34" charset="0"/>
              </a:rPr>
              <a:t>역할 및 일정</a:t>
            </a:r>
          </a:p>
        </p:txBody>
      </p: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응급환자 태운 것처럼 '얌체 질주' 사설 구급차…암행 순찰에 적발 | SBS 뉴스">
            <a:extLst>
              <a:ext uri="{FF2B5EF4-FFF2-40B4-BE49-F238E27FC236}">
                <a16:creationId xmlns:a16="http://schemas.microsoft.com/office/drawing/2014/main" id="{2B4AAD06-DFA5-8812-259B-44871458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1370813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소방차 - Wikiwand">
            <a:extLst>
              <a:ext uri="{FF2B5EF4-FFF2-40B4-BE49-F238E27FC236}">
                <a16:creationId xmlns:a16="http://schemas.microsoft.com/office/drawing/2014/main" id="{883C5AA9-A56E-1695-65B1-0B528020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4143008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5DF2153-2011-11EE-6DA2-0615B5ED2B54}"/>
              </a:ext>
            </a:extLst>
          </p:cNvPr>
          <p:cNvGrpSpPr/>
          <p:nvPr/>
        </p:nvGrpSpPr>
        <p:grpSpPr>
          <a:xfrm>
            <a:off x="5838517" y="898481"/>
            <a:ext cx="6529815" cy="6242624"/>
            <a:chOff x="5573873" y="110551"/>
            <a:chExt cx="6529815" cy="62426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E2C760-7780-3FC9-BB1E-D9F4F4BB4B42}"/>
                </a:ext>
              </a:extLst>
            </p:cNvPr>
            <p:cNvGrpSpPr/>
            <p:nvPr/>
          </p:nvGrpSpPr>
          <p:grpSpPr>
            <a:xfrm>
              <a:off x="5573873" y="657225"/>
              <a:ext cx="5637052" cy="5695950"/>
              <a:chOff x="6373973" y="376236"/>
              <a:chExt cx="5637052" cy="56959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FC9A05C-D7F0-FBEF-5EFA-F7C6DF40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3973" y="376236"/>
                <a:ext cx="5637052" cy="569595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235FB67-0DB8-DBD3-2C7D-AB0FB6449CF8}"/>
                  </a:ext>
                </a:extLst>
              </p:cNvPr>
              <p:cNvSpPr/>
              <p:nvPr/>
            </p:nvSpPr>
            <p:spPr>
              <a:xfrm>
                <a:off x="7419975" y="1743075"/>
                <a:ext cx="3343274" cy="590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8ABED99-1834-76FC-4695-8E360D0A7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5250" y="1840213"/>
                <a:ext cx="281964" cy="39627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C8C99-88E2-9EEF-85A6-1D371D9F8B7D}"/>
                  </a:ext>
                </a:extLst>
              </p:cNvPr>
              <p:cNvSpPr txBox="1"/>
              <p:nvPr/>
            </p:nvSpPr>
            <p:spPr>
              <a:xfrm>
                <a:off x="8083082" y="1805285"/>
                <a:ext cx="2343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00B050"/>
                    </a:solidFill>
                  </a:rPr>
                  <a:t>긴급차량 진입</a:t>
                </a: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68E73A9-B355-C96D-B5CC-CFCA7D061F72}"/>
                  </a:ext>
                </a:extLst>
              </p:cNvPr>
              <p:cNvSpPr/>
              <p:nvPr/>
            </p:nvSpPr>
            <p:spPr>
              <a:xfrm>
                <a:off x="7470776" y="1809750"/>
                <a:ext cx="457200" cy="457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화살표: 위쪽 10">
                <a:extLst>
                  <a:ext uri="{FF2B5EF4-FFF2-40B4-BE49-F238E27FC236}">
                    <a16:creationId xmlns:a16="http://schemas.microsoft.com/office/drawing/2014/main" id="{425E3A21-1B0F-2DA7-44AD-0FEF2D0DBA90}"/>
                  </a:ext>
                </a:extLst>
              </p:cNvPr>
              <p:cNvSpPr/>
              <p:nvPr/>
            </p:nvSpPr>
            <p:spPr>
              <a:xfrm>
                <a:off x="7972659" y="1800225"/>
                <a:ext cx="247650" cy="466725"/>
              </a:xfrm>
              <a:prstGeom prst="up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9531C1-3DCF-D716-E30C-8EB055DF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555632">
              <a:off x="10828990" y="110551"/>
              <a:ext cx="571054" cy="6268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466D22-FF1C-3862-3F31-9C608C74BC28}"/>
                </a:ext>
              </a:extLst>
            </p:cNvPr>
            <p:cNvSpPr txBox="1"/>
            <p:nvPr/>
          </p:nvSpPr>
          <p:spPr>
            <a:xfrm>
              <a:off x="11103564" y="715063"/>
              <a:ext cx="1000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</a:rPr>
                <a:t>앗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!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9F08F6-83F4-D2B0-DF44-9EC3A3AC113F}"/>
                </a:ext>
              </a:extLst>
            </p:cNvPr>
            <p:cNvSpPr txBox="1"/>
            <p:nvPr/>
          </p:nvSpPr>
          <p:spPr>
            <a:xfrm>
              <a:off x="5772819" y="4386262"/>
              <a:ext cx="46386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긴급구조차량은 중앙의 제어를 통하지 않고 </a:t>
              </a:r>
              <a:r>
                <a:rPr lang="ko-KR" altLang="en-US" sz="2400" b="1" kern="0" spc="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신호등이 판단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제어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957CF6-0EDD-C87E-E79B-BF6E4EA9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42" b="89011" l="7540" r="93254">
                          <a14:foregroundMark x1="93254" y1="31868" x2="93254" y2="31868"/>
                          <a14:foregroundMark x1="81746" y1="8242" x2="81746" y2="8242"/>
                          <a14:foregroundMark x1="80556" y1="80220" x2="80556" y2="80220"/>
                          <a14:foregroundMark x1="7540" y1="42857" x2="7540" y2="42857"/>
                          <a14:foregroundMark x1="32937" y1="71978" x2="32937" y2="719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6911" y="241384"/>
              <a:ext cx="1920406" cy="1386960"/>
            </a:xfrm>
            <a:prstGeom prst="rect">
              <a:avLst/>
            </a:prstGeom>
          </p:spPr>
        </p:pic>
      </p:grp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572035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97147-F37F-FB75-67AB-A166E77D363D}"/>
              </a:ext>
            </a:extLst>
          </p:cNvPr>
          <p:cNvSpPr txBox="1"/>
          <p:nvPr/>
        </p:nvSpPr>
        <p:spPr>
          <a:xfrm>
            <a:off x="6086475" y="3846405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디테일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 정보를 제공함으로써 운전자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모두에게 교통 상황을 더욱 이해하기 쉽게 하여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교통사고의 발생률 감소 효과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5D8C4B-F545-4F7E-1AD5-8AEF6F55731F}"/>
              </a:ext>
            </a:extLst>
          </p:cNvPr>
          <p:cNvGrpSpPr/>
          <p:nvPr/>
        </p:nvGrpSpPr>
        <p:grpSpPr>
          <a:xfrm>
            <a:off x="1333498" y="1375500"/>
            <a:ext cx="3867153" cy="5356964"/>
            <a:chOff x="461961" y="238124"/>
            <a:chExt cx="4601629" cy="6103828"/>
          </a:xfrm>
        </p:grpSpPr>
        <p:pic>
          <p:nvPicPr>
            <p:cNvPr id="8194" name="Picture 2" descr="운전 - 무료 사용자개 아이콘">
              <a:extLst>
                <a:ext uri="{FF2B5EF4-FFF2-40B4-BE49-F238E27FC236}">
                  <a16:creationId xmlns:a16="http://schemas.microsoft.com/office/drawing/2014/main" id="{5EBA30D7-149A-5811-2461-522D1B49C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1" y="80486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보행자 - 무료 사람들개 아이콘">
              <a:extLst>
                <a:ext uri="{FF2B5EF4-FFF2-40B4-BE49-F238E27FC236}">
                  <a16:creationId xmlns:a16="http://schemas.microsoft.com/office/drawing/2014/main" id="{F4081766-0C23-7E85-FFDC-D7B9C1AEA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367188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5EE66-063C-FAAA-BC89-7B422841A363}"/>
                </a:ext>
              </a:extLst>
            </p:cNvPr>
            <p:cNvSpPr txBox="1"/>
            <p:nvPr/>
          </p:nvSpPr>
          <p:spPr>
            <a:xfrm>
              <a:off x="733423" y="294060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운전자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82E98-EDF6-3057-52CA-04B33EAE4C6C}"/>
                </a:ext>
              </a:extLst>
            </p:cNvPr>
            <p:cNvSpPr txBox="1"/>
            <p:nvPr/>
          </p:nvSpPr>
          <p:spPr>
            <a:xfrm>
              <a:off x="733423" y="584358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보행자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9D2430-0D1E-18AE-96C5-DCA3B03C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7718" y="3790950"/>
              <a:ext cx="919500" cy="255100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F6F085-7300-701E-90C5-4C845185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960" y="238124"/>
              <a:ext cx="2297630" cy="32765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5A6BD2-D04B-A059-A9A9-2D2BB8C16198}"/>
                </a:ext>
              </a:extLst>
            </p:cNvPr>
            <p:cNvSpPr/>
            <p:nvPr/>
          </p:nvSpPr>
          <p:spPr>
            <a:xfrm>
              <a:off x="3114675" y="1095375"/>
              <a:ext cx="1419225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CE3D42-7376-5DDA-075F-EDA5193C8424}"/>
                </a:ext>
              </a:extLst>
            </p:cNvPr>
            <p:cNvSpPr/>
            <p:nvPr/>
          </p:nvSpPr>
          <p:spPr>
            <a:xfrm>
              <a:off x="3178800" y="1114424"/>
              <a:ext cx="276225" cy="2762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D27989-E916-1273-DC40-7651CDAC8DDC}"/>
                </a:ext>
              </a:extLst>
            </p:cNvPr>
            <p:cNvSpPr txBox="1"/>
            <p:nvPr/>
          </p:nvSpPr>
          <p:spPr>
            <a:xfrm>
              <a:off x="3059123" y="1059659"/>
              <a:ext cx="1907552" cy="385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정지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20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67F707-59C4-2B6B-A7FB-B4F5415B3616}"/>
              </a:ext>
            </a:extLst>
          </p:cNvPr>
          <p:cNvGrpSpPr/>
          <p:nvPr/>
        </p:nvGrpSpPr>
        <p:grpSpPr>
          <a:xfrm>
            <a:off x="7300913" y="1222570"/>
            <a:ext cx="2862262" cy="2619375"/>
            <a:chOff x="7300913" y="1222570"/>
            <a:chExt cx="2862262" cy="2619375"/>
          </a:xfrm>
        </p:grpSpPr>
        <p:pic>
          <p:nvPicPr>
            <p:cNvPr id="8198" name="Picture 6" descr="교통 사고 - 무료 사람들개 아이콘">
              <a:extLst>
                <a:ext uri="{FF2B5EF4-FFF2-40B4-BE49-F238E27FC236}">
                  <a16:creationId xmlns:a16="http://schemas.microsoft.com/office/drawing/2014/main" id="{DBD2BACA-5933-B23F-EB57-A41E2545D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913" y="1222570"/>
              <a:ext cx="26193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4C5A35C-613D-C682-D5E7-6E8D1029AE43}"/>
                </a:ext>
              </a:extLst>
            </p:cNvPr>
            <p:cNvSpPr/>
            <p:nvPr/>
          </p:nvSpPr>
          <p:spPr>
            <a:xfrm>
              <a:off x="8867775" y="1626600"/>
              <a:ext cx="1295400" cy="18881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7912B1-FD57-329B-1025-99749D5007D1}"/>
              </a:ext>
            </a:extLst>
          </p:cNvPr>
          <p:cNvSpPr/>
          <p:nvPr/>
        </p:nvSpPr>
        <p:spPr>
          <a:xfrm>
            <a:off x="6286873" y="5035265"/>
            <a:ext cx="48333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Detail Info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664F220-943C-A19D-4BC6-106AAA1E1EAA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7266B08-E6BD-CF5B-9D18-934F2D5E562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D3C5D09-4018-028D-CA04-FAA5E0C3E9B4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C901A4-CE8E-89EC-A9FE-9C3611F19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F606590-ABC8-A0BF-F8FC-59F14D01AC5C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EEFCF68-AB21-51E1-D448-4CE51EA9286A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01055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9261-FBAA-2129-8E25-2C4D98B7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76EB0-A946-38C9-A3C1-ABD3D32B9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신호체계 구성은 </a:t>
            </a:r>
            <a:r>
              <a:rPr lang="ko-KR" altLang="en-US" dirty="0" err="1"/>
              <a:t>도시공학과가한다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현존신호는 일반성인</a:t>
            </a:r>
            <a:r>
              <a:rPr lang="en-US" altLang="ko-KR" dirty="0"/>
              <a:t>1ms</a:t>
            </a:r>
            <a:r>
              <a:rPr lang="ko-KR" altLang="en-US" dirty="0"/>
              <a:t>과 노약자어린이</a:t>
            </a:r>
            <a:r>
              <a:rPr lang="en-US" altLang="ko-KR" dirty="0"/>
              <a:t>0.8ms</a:t>
            </a:r>
            <a:r>
              <a:rPr lang="ko-KR" altLang="en-US" dirty="0"/>
              <a:t>가 </a:t>
            </a:r>
            <a:r>
              <a:rPr lang="ko-KR" altLang="en-US" dirty="0" err="1"/>
              <a:t>다니는곳에따라</a:t>
            </a:r>
            <a:r>
              <a:rPr lang="ko-KR" altLang="en-US" dirty="0"/>
              <a:t> 시간이 다르다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현존 신호제어도 연료소비 절감을 생각하고 </a:t>
            </a:r>
            <a:r>
              <a:rPr lang="ko-KR" altLang="en-US" dirty="0" err="1"/>
              <a:t>한것이다</a:t>
            </a:r>
            <a:endParaRPr lang="en-US" altLang="ko-KR" dirty="0"/>
          </a:p>
          <a:p>
            <a:r>
              <a:rPr lang="en-US" altLang="ko-KR" dirty="0"/>
              <a:t>72 314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50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추후계획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64414-4148-C035-AD2E-3E54480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추후계획 </a:t>
            </a:r>
            <a:r>
              <a:rPr lang="en-US" altLang="ko-KR" dirty="0"/>
              <a:t>: </a:t>
            </a:r>
            <a:r>
              <a:rPr lang="ko-KR" altLang="en-US" dirty="0"/>
              <a:t>각파트마다 </a:t>
            </a:r>
            <a:r>
              <a:rPr lang="ko-KR" altLang="en-US" dirty="0" err="1"/>
              <a:t>아쉬웟던점</a:t>
            </a:r>
            <a:r>
              <a:rPr lang="ko-KR" altLang="en-US" dirty="0"/>
              <a:t> </a:t>
            </a:r>
            <a:r>
              <a:rPr lang="ko-KR" altLang="en-US" dirty="0" err="1"/>
              <a:t>느낀점</a:t>
            </a:r>
            <a:r>
              <a:rPr lang="ko-KR" altLang="en-US" dirty="0"/>
              <a:t> 자유롭게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7E4F8-9B91-0247-7DC9-7B5E20B9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하드웨어는 </a:t>
            </a:r>
            <a:r>
              <a:rPr lang="en-US" altLang="ko-KR" dirty="0"/>
              <a:t>c</a:t>
            </a:r>
            <a:r>
              <a:rPr lang="ko-KR" altLang="en-US" dirty="0"/>
              <a:t>언어로 </a:t>
            </a:r>
            <a:r>
              <a:rPr lang="ko-KR" altLang="en-US" dirty="0" err="1"/>
              <a:t>가볍게짜면</a:t>
            </a:r>
            <a:r>
              <a:rPr lang="ko-KR" altLang="en-US" dirty="0"/>
              <a:t> 더 메모리를 더 </a:t>
            </a:r>
            <a:r>
              <a:rPr lang="ko-KR" altLang="en-US" dirty="0" err="1"/>
              <a:t>아낄수있는데</a:t>
            </a:r>
            <a:r>
              <a:rPr lang="ko-KR" altLang="en-US" dirty="0"/>
              <a:t> </a:t>
            </a:r>
            <a:r>
              <a:rPr lang="ko-KR" altLang="en-US" dirty="0" err="1"/>
              <a:t>처음만든거라</a:t>
            </a:r>
            <a:r>
              <a:rPr lang="ko-KR" altLang="en-US" dirty="0"/>
              <a:t> </a:t>
            </a:r>
            <a:r>
              <a:rPr lang="ko-KR" altLang="en-US" dirty="0" err="1"/>
              <a:t>기존에쓰던</a:t>
            </a:r>
            <a:r>
              <a:rPr lang="ko-KR" altLang="en-US" dirty="0"/>
              <a:t> </a:t>
            </a:r>
            <a:r>
              <a:rPr lang="ko-KR" altLang="en-US" dirty="0" err="1"/>
              <a:t>파이썬과</a:t>
            </a:r>
            <a:r>
              <a:rPr lang="ko-KR" altLang="en-US" dirty="0"/>
              <a:t> 라이브러리를 이용하여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상용화하기에는 프로그램이 </a:t>
            </a:r>
            <a:r>
              <a:rPr lang="ko-KR" altLang="en-US" dirty="0" err="1"/>
              <a:t>무거운게</a:t>
            </a:r>
            <a:r>
              <a:rPr lang="ko-KR" altLang="en-US" dirty="0"/>
              <a:t> 아쉽다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데이터수집에 한계가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처음에 교통 규격</a:t>
            </a:r>
            <a:r>
              <a:rPr lang="en-US" altLang="ko-KR" dirty="0"/>
              <a:t>,</a:t>
            </a:r>
            <a:r>
              <a:rPr lang="ko-KR" altLang="en-US" dirty="0" err="1"/>
              <a:t>법규같은걸</a:t>
            </a:r>
            <a:r>
              <a:rPr lang="ko-KR" altLang="en-US" dirty="0"/>
              <a:t> 알아보고 개발했더라면 중간에 꼬이는 </a:t>
            </a:r>
            <a:r>
              <a:rPr lang="ko-KR" altLang="en-US" dirty="0" err="1"/>
              <a:t>일이없었을텐데</a:t>
            </a:r>
            <a:r>
              <a:rPr lang="ko-KR" altLang="en-US" dirty="0"/>
              <a:t> 사전 시장조사에도 아쉬움이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상황을 좀더 현실적으로 하면 </a:t>
            </a:r>
            <a:r>
              <a:rPr lang="ko-KR" altLang="en-US" dirty="0" err="1"/>
              <a:t>좋았겠지만</a:t>
            </a:r>
            <a:r>
              <a:rPr lang="ko-KR" altLang="en-US" dirty="0"/>
              <a:t> 기술적결함으로 인해 상황을 어느정도 </a:t>
            </a:r>
            <a:r>
              <a:rPr lang="ko-KR" altLang="en-US" dirty="0" err="1"/>
              <a:t>타협봤다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6806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QnA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113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87B16192-AA8A-9F03-9C87-D1EFFCA6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" y="1087654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69F2DA3-DC65-79BC-7BD6-4A0AFC5CD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842" y="3280180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7711826" y="5525887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지능형 교통 시스템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(Intelligent Transportation Systems, ITS)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162782" y="5678364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7921996-6822-2F6A-4119-2532C3DB2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985" y="4645491"/>
            <a:ext cx="3742403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4011413" y="5772108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V2X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스마트 도로 인프라 구축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44837EF-3B8E-1571-F412-D9688D06FEDB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0A957-AEC7-6078-6E33-0845BE7A53EB}"/>
              </a:ext>
            </a:extLst>
          </p:cNvPr>
          <p:cNvSpPr txBox="1"/>
          <p:nvPr/>
        </p:nvSpPr>
        <p:spPr>
          <a:xfrm>
            <a:off x="8753383" y="1415403"/>
            <a:ext cx="3542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-</a:t>
            </a:r>
            <a:r>
              <a:rPr lang="ko-KR" altLang="en-US" b="1" dirty="0">
                <a:latin typeface="Haettenschweiler" panose="020B0706040902060204" pitchFamily="34" charset="0"/>
              </a:rPr>
              <a:t>지금은 어디서 신호등을 </a:t>
            </a:r>
            <a:r>
              <a:rPr lang="ko-KR" altLang="en-US" b="1" dirty="0" err="1">
                <a:latin typeface="Haettenschweiler" panose="020B0706040902060204" pitchFamily="34" charset="0"/>
              </a:rPr>
              <a:t>제어하고있고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r>
              <a:rPr lang="en-US" altLang="ko-KR" b="1" dirty="0">
                <a:latin typeface="Haettenschweiler" panose="020B0706040902060204" pitchFamily="34" charset="0"/>
              </a:rPr>
              <a:t>-</a:t>
            </a:r>
            <a:r>
              <a:rPr lang="ko-KR" altLang="en-US" b="1" dirty="0">
                <a:latin typeface="Haettenschweiler" panose="020B0706040902060204" pitchFamily="34" charset="0"/>
              </a:rPr>
              <a:t>행안보나 </a:t>
            </a:r>
            <a:r>
              <a:rPr lang="ko-KR" altLang="en-US" b="1" dirty="0" err="1">
                <a:latin typeface="Haettenschweiler" panose="020B0706040902060204" pitchFamily="34" charset="0"/>
              </a:rPr>
              <a:t>교통부이런데서</a:t>
            </a:r>
            <a:r>
              <a:rPr lang="ko-KR" altLang="en-US" b="1" dirty="0">
                <a:latin typeface="Haettenschweiler" panose="020B0706040902060204" pitchFamily="34" charset="0"/>
              </a:rPr>
              <a:t> 하고있다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어디에서는 스마트시티 개발로 </a:t>
            </a:r>
            <a:r>
              <a:rPr lang="ko-KR" altLang="en-US" b="1" dirty="0" err="1">
                <a:latin typeface="Haettenschweiler" panose="020B0706040902060204" pitchFamily="34" charset="0"/>
              </a:rPr>
              <a:t>시험운행을하는데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8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6011499"/>
            <a:ext cx="458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76714" y="5964627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보행자 중심으로 달라진 교통법규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8022831" y="6011499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2" name="Picture 8" descr="보행자 중심' 새 도로교통법 첫날…&quot;스쿨존 횡단보도는 몰랐어요&quot; :: 공감언론 뉴시스통신사 ::">
            <a:extLst>
              <a:ext uri="{FF2B5EF4-FFF2-40B4-BE49-F238E27FC236}">
                <a16:creationId xmlns:a16="http://schemas.microsoft.com/office/drawing/2014/main" id="{78AAD86A-D623-6EDC-7D25-1B1D5E5E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4" y="1049549"/>
            <a:ext cx="3700227" cy="237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8" y="5941157"/>
            <a:ext cx="3819333" cy="238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3" y="3116657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DDD0A0A-6254-8771-C079-5F5D4691F97F}"/>
              </a:ext>
            </a:extLst>
          </p:cNvPr>
          <p:cNvSpPr/>
          <p:nvPr/>
        </p:nvSpPr>
        <p:spPr>
          <a:xfrm>
            <a:off x="4995530" y="2370769"/>
            <a:ext cx="1875787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06B1E8B-BD21-AC2E-0046-DE7929C39FA8}"/>
              </a:ext>
            </a:extLst>
          </p:cNvPr>
          <p:cNvSpPr/>
          <p:nvPr/>
        </p:nvSpPr>
        <p:spPr>
          <a:xfrm>
            <a:off x="4853487" y="3934338"/>
            <a:ext cx="1875787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F9A6E6F-CDF1-49F5-694A-E93592A30AF2}"/>
              </a:ext>
            </a:extLst>
          </p:cNvPr>
          <p:cNvSpPr/>
          <p:nvPr/>
        </p:nvSpPr>
        <p:spPr>
          <a:xfrm>
            <a:off x="4716803" y="6195211"/>
            <a:ext cx="1875787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3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1009">
            <a:extLst>
              <a:ext uri="{FF2B5EF4-FFF2-40B4-BE49-F238E27FC236}">
                <a16:creationId xmlns:a16="http://schemas.microsoft.com/office/drawing/2014/main" id="{1EA55B28-A147-56CF-09D5-7CF5C9DB1AD9}"/>
              </a:ext>
            </a:extLst>
          </p:cNvPr>
          <p:cNvGrpSpPr/>
          <p:nvPr/>
        </p:nvGrpSpPr>
        <p:grpSpPr>
          <a:xfrm>
            <a:off x="6470664" y="4088837"/>
            <a:ext cx="949158" cy="323949"/>
            <a:chOff x="11003356" y="7965688"/>
            <a:chExt cx="6171429" cy="1338765"/>
          </a:xfrm>
        </p:grpSpPr>
        <p:pic>
          <p:nvPicPr>
            <p:cNvPr id="63" name="Object 28">
              <a:extLst>
                <a:ext uri="{FF2B5EF4-FFF2-40B4-BE49-F238E27FC236}">
                  <a16:creationId xmlns:a16="http://schemas.microsoft.com/office/drawing/2014/main" id="{ACBB1D91-6664-EBC8-5727-F13044CF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748C7D54-B6CF-9A3F-0E7E-8DBF26F518DB}"/>
              </a:ext>
            </a:extLst>
          </p:cNvPr>
          <p:cNvGrpSpPr/>
          <p:nvPr/>
        </p:nvGrpSpPr>
        <p:grpSpPr>
          <a:xfrm>
            <a:off x="6440294" y="2942940"/>
            <a:ext cx="949158" cy="323949"/>
            <a:chOff x="11003356" y="7965688"/>
            <a:chExt cx="6171429" cy="1338765"/>
          </a:xfrm>
        </p:grpSpPr>
        <p:pic>
          <p:nvPicPr>
            <p:cNvPr id="59" name="Object 28">
              <a:extLst>
                <a:ext uri="{FF2B5EF4-FFF2-40B4-BE49-F238E27FC236}">
                  <a16:creationId xmlns:a16="http://schemas.microsoft.com/office/drawing/2014/main" id="{7669783B-9E05-8277-1B1A-3EF3B453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E2CB8B2-8765-8589-CF60-FD3884A5C911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방식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8CBB69-8BA9-2084-5C25-249013F14496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제어 및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화면표시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09FCA6B0-73ED-A471-8539-97D9837AA277}"/>
              </a:ext>
            </a:extLst>
          </p:cNvPr>
          <p:cNvGrpSpPr/>
          <p:nvPr/>
        </p:nvGrpSpPr>
        <p:grpSpPr>
          <a:xfrm>
            <a:off x="6470664" y="5220976"/>
            <a:ext cx="1253958" cy="323948"/>
            <a:chOff x="11003356" y="7965688"/>
            <a:chExt cx="6171429" cy="1338765"/>
          </a:xfrm>
        </p:grpSpPr>
        <p:pic>
          <p:nvPicPr>
            <p:cNvPr id="55" name="Object 28">
              <a:extLst>
                <a:ext uri="{FF2B5EF4-FFF2-40B4-BE49-F238E27FC236}">
                  <a16:creationId xmlns:a16="http://schemas.microsoft.com/office/drawing/2014/main" id="{0F30B266-10C8-7792-283E-E8BF5494E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E61E8-23E0-80FD-1717-8A87AC746CCC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28FE96-E350-5309-7334-EE3A27E286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9" y="2456827"/>
            <a:ext cx="4318679" cy="372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6403B-50FA-23D0-350E-F27AC8282276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BAD320-9644-00DF-B582-7BD915969939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01EE82-4D42-778D-E5BF-D9DAE94D99DD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AF612F-0E09-8ACC-D28A-EEEC3CE0CBA6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BF9B48-BC0C-F6AF-665E-86880843DD8A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색으로만 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C6F71-21C8-C062-9C42-37CCE8712FB3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셋톱박스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수동 제어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B70DB-4AB7-5400-CBB6-55319100CE70}"/>
              </a:ext>
            </a:extLst>
          </p:cNvPr>
          <p:cNvSpPr txBox="1"/>
          <p:nvPr/>
        </p:nvSpPr>
        <p:spPr>
          <a:xfrm>
            <a:off x="4285166" y="5180192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C56F05-D155-A016-1C1F-052E58348F98}"/>
              </a:ext>
            </a:extLst>
          </p:cNvPr>
          <p:cNvSpPr txBox="1"/>
          <p:nvPr/>
        </p:nvSpPr>
        <p:spPr>
          <a:xfrm>
            <a:off x="6173050" y="5180191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250388-FAF3-8C2C-0797-61841E36EF49}"/>
              </a:ext>
            </a:extLst>
          </p:cNvPr>
          <p:cNvGrpSpPr/>
          <p:nvPr/>
        </p:nvGrpSpPr>
        <p:grpSpPr>
          <a:xfrm>
            <a:off x="8213833" y="1961626"/>
            <a:ext cx="3437061" cy="4318680"/>
            <a:chOff x="8213833" y="1961626"/>
            <a:chExt cx="3437061" cy="4318680"/>
          </a:xfrm>
        </p:grpSpPr>
        <p:sp>
          <p:nvSpPr>
            <p:cNvPr id="16" name="원통형 78">
              <a:extLst>
                <a:ext uri="{FF2B5EF4-FFF2-40B4-BE49-F238E27FC236}">
                  <a16:creationId xmlns:a16="http://schemas.microsoft.com/office/drawing/2014/main" id="{B11BF739-8D74-139E-3E79-374796AD6249}"/>
                </a:ext>
              </a:extLst>
            </p:cNvPr>
            <p:cNvSpPr/>
            <p:nvPr/>
          </p:nvSpPr>
          <p:spPr>
            <a:xfrm rot="16200000">
              <a:off x="9559180" y="1334000"/>
              <a:ext cx="241594" cy="2932287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9">
              <a:extLst>
                <a:ext uri="{FF2B5EF4-FFF2-40B4-BE49-F238E27FC236}">
                  <a16:creationId xmlns:a16="http://schemas.microsoft.com/office/drawing/2014/main" id="{9D11132F-0300-9BD6-576E-371FBA7EA3A0}"/>
                </a:ext>
              </a:extLst>
            </p:cNvPr>
            <p:cNvSpPr/>
            <p:nvPr/>
          </p:nvSpPr>
          <p:spPr>
            <a:xfrm>
              <a:off x="11139777" y="2262324"/>
              <a:ext cx="204730" cy="3867948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B0B7B0B-3833-FFB8-0717-0F1CF27BD9FA}"/>
                </a:ext>
              </a:extLst>
            </p:cNvPr>
            <p:cNvSpPr/>
            <p:nvPr/>
          </p:nvSpPr>
          <p:spPr>
            <a:xfrm>
              <a:off x="10923242" y="5956358"/>
              <a:ext cx="606647" cy="323948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">
              <a:extLst>
                <a:ext uri="{FF2B5EF4-FFF2-40B4-BE49-F238E27FC236}">
                  <a16:creationId xmlns:a16="http://schemas.microsoft.com/office/drawing/2014/main" id="{CFD22145-DFA2-F94F-EFE2-3539DA72C70C}"/>
                </a:ext>
              </a:extLst>
            </p:cNvPr>
            <p:cNvSpPr/>
            <p:nvPr/>
          </p:nvSpPr>
          <p:spPr>
            <a:xfrm>
              <a:off x="10881105" y="1961626"/>
              <a:ext cx="769789" cy="397727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3C99B6-D36B-0A6E-D65C-7201F841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442" y="2463963"/>
              <a:ext cx="2398865" cy="67235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51F7D3-861F-9DDF-960C-03A14924E872}"/>
                </a:ext>
              </a:extLst>
            </p:cNvPr>
            <p:cNvSpPr txBox="1"/>
            <p:nvPr/>
          </p:nvSpPr>
          <p:spPr>
            <a:xfrm>
              <a:off x="10907506" y="2069338"/>
              <a:ext cx="716986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pic>
        <p:nvPicPr>
          <p:cNvPr id="45" name="Picture 8" descr="detail image">
            <a:extLst>
              <a:ext uri="{FF2B5EF4-FFF2-40B4-BE49-F238E27FC236}">
                <a16:creationId xmlns:a16="http://schemas.microsoft.com/office/drawing/2014/main" id="{2BC5440C-EC16-B561-894C-97990AF2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2800" y="1954684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0289E2D2-F33C-6B27-6B6B-81ABAC74B0A8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BD231607-D8F0-98BB-299F-B9FBB18B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11191A-F57E-345D-D710-9EC139439B3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756D23B-6B62-9A75-0A24-88751B3A02C6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58181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6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D47DB79-503B-1E65-437A-08E49ECB8C41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55787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55393A-B083-63EA-9BDB-0722A6C06FC5}"/>
              </a:ext>
            </a:extLst>
          </p:cNvPr>
          <p:cNvSpPr/>
          <p:nvPr/>
        </p:nvSpPr>
        <p:spPr>
          <a:xfrm>
            <a:off x="1341755" y="3809179"/>
            <a:ext cx="756403" cy="1792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A39114-0CF8-0D20-2275-E4363D63D3B1}"/>
              </a:ext>
            </a:extLst>
          </p:cNvPr>
          <p:cNvSpPr/>
          <p:nvPr/>
        </p:nvSpPr>
        <p:spPr>
          <a:xfrm>
            <a:off x="7866601" y="3789845"/>
            <a:ext cx="965511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6FE9EF-E980-96DC-C9C3-CD77D6C67E8E}"/>
              </a:ext>
            </a:extLst>
          </p:cNvPr>
          <p:cNvSpPr/>
          <p:nvPr/>
        </p:nvSpPr>
        <p:spPr>
          <a:xfrm>
            <a:off x="8016947" y="4828467"/>
            <a:ext cx="1649163" cy="190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9F4FA4-B05F-3039-1426-E5C5239F3D93}"/>
              </a:ext>
            </a:extLst>
          </p:cNvPr>
          <p:cNvSpPr/>
          <p:nvPr/>
        </p:nvSpPr>
        <p:spPr>
          <a:xfrm>
            <a:off x="8243778" y="4123057"/>
            <a:ext cx="2020186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1D0169-CFBA-CEB5-7E05-032A2E2E0FF3}"/>
              </a:ext>
            </a:extLst>
          </p:cNvPr>
          <p:cNvSpPr/>
          <p:nvPr/>
        </p:nvSpPr>
        <p:spPr>
          <a:xfrm>
            <a:off x="1442430" y="4084389"/>
            <a:ext cx="2344199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620945-6111-FF60-0DD9-FE556D873959}"/>
              </a:ext>
            </a:extLst>
          </p:cNvPr>
          <p:cNvSpPr txBox="1"/>
          <p:nvPr/>
        </p:nvSpPr>
        <p:spPr>
          <a:xfrm>
            <a:off x="4416057" y="1377537"/>
            <a:ext cx="2996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소개</a:t>
            </a: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42261709-3C6E-174D-31B8-9E20B712D7AB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EAC4F-AF4F-455E-8695-14CA8FF653CD}"/>
              </a:ext>
            </a:extLst>
          </p:cNvPr>
          <p:cNvSpPr txBox="1"/>
          <p:nvPr/>
        </p:nvSpPr>
        <p:spPr>
          <a:xfrm>
            <a:off x="1176879" y="3714306"/>
            <a:ext cx="34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지역별</a:t>
            </a:r>
            <a:r>
              <a:rPr lang="ko-KR" altLang="en-US" dirty="0">
                <a:latin typeface="Haettenschweiler" panose="020B0706040902060204" pitchFamily="34" charset="0"/>
              </a:rPr>
              <a:t> 관리자가 특정 신호등을 </a:t>
            </a:r>
            <a:r>
              <a:rPr lang="ko-KR" altLang="en-US" b="1" dirty="0">
                <a:latin typeface="Haettenschweiler" panose="020B0706040902060204" pitchFamily="34" charset="0"/>
              </a:rPr>
              <a:t>제어</a:t>
            </a:r>
            <a:r>
              <a:rPr lang="ko-KR" altLang="en-US" dirty="0">
                <a:latin typeface="Haettenschweiler" panose="020B0706040902060204" pitchFamily="34" charset="0"/>
              </a:rPr>
              <a:t>할 수 있는 </a:t>
            </a:r>
            <a:r>
              <a:rPr lang="ko-KR" altLang="en-US" b="1" dirty="0">
                <a:latin typeface="Haettenschweiler" panose="020B0706040902060204" pitchFamily="34" charset="0"/>
              </a:rPr>
              <a:t>웹페이지 구현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8D9F3E-EC7C-3013-4FD2-CDDA53945476}"/>
              </a:ext>
            </a:extLst>
          </p:cNvPr>
          <p:cNvSpPr txBox="1"/>
          <p:nvPr/>
        </p:nvSpPr>
        <p:spPr>
          <a:xfrm>
            <a:off x="7712149" y="3714306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객체 탐지</a:t>
            </a:r>
            <a:r>
              <a:rPr lang="ko-KR" altLang="en-US" dirty="0">
                <a:latin typeface="Haettenschweiler" panose="020B0706040902060204" pitchFamily="34" charset="0"/>
              </a:rPr>
              <a:t>를 통해 응급 차량 </a:t>
            </a:r>
            <a:r>
              <a:rPr lang="ko-KR" altLang="en-US" b="1" dirty="0">
                <a:latin typeface="Haettenschweiler" panose="020B0706040902060204" pitchFamily="34" charset="0"/>
              </a:rPr>
              <a:t>구별</a:t>
            </a:r>
            <a:r>
              <a:rPr lang="ko-KR" altLang="en-US" dirty="0">
                <a:latin typeface="Haettenschweiler" panose="020B0706040902060204" pitchFamily="34" charset="0"/>
              </a:rPr>
              <a:t>이 가능한 신호등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F31E7-6FFA-5B26-227E-1BC754C14AF2}"/>
              </a:ext>
            </a:extLst>
          </p:cNvPr>
          <p:cNvSpPr txBox="1"/>
          <p:nvPr/>
        </p:nvSpPr>
        <p:spPr>
          <a:xfrm>
            <a:off x="2395868" y="2877144"/>
            <a:ext cx="128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서비스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59EC7-CA21-AC5F-84C7-C89082E42162}"/>
              </a:ext>
            </a:extLst>
          </p:cNvPr>
          <p:cNvSpPr txBox="1"/>
          <p:nvPr/>
        </p:nvSpPr>
        <p:spPr>
          <a:xfrm>
            <a:off x="8711984" y="2877144"/>
            <a:ext cx="95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249BCE-B792-021A-0224-0BBD985CDA45}"/>
              </a:ext>
            </a:extLst>
          </p:cNvPr>
          <p:cNvSpPr txBox="1"/>
          <p:nvPr/>
        </p:nvSpPr>
        <p:spPr>
          <a:xfrm>
            <a:off x="7712148" y="4724399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표준 신호등 규격</a:t>
            </a:r>
            <a:r>
              <a:rPr lang="ko-KR" altLang="en-US" dirty="0">
                <a:latin typeface="Haettenschweiler" panose="020B0706040902060204" pitchFamily="34" charset="0"/>
              </a:rPr>
              <a:t>에 맞는 </a:t>
            </a:r>
            <a:r>
              <a:rPr lang="en-US" altLang="ko-KR" dirty="0">
                <a:latin typeface="Book Antiqua" panose="02040602050305030304" pitchFamily="18" charset="0"/>
              </a:rPr>
              <a:t>LED</a:t>
            </a:r>
            <a:r>
              <a:rPr lang="en-US" altLang="ko-KR" dirty="0">
                <a:latin typeface="Haettenschweiler" panose="020B0706040902060204" pitchFamily="34" charset="0"/>
              </a:rPr>
              <a:t> </a:t>
            </a:r>
            <a:r>
              <a:rPr lang="ko-KR" altLang="en-US" dirty="0">
                <a:latin typeface="Haettenschweiler" panose="020B0706040902060204" pitchFamily="34" charset="0"/>
              </a:rPr>
              <a:t>디스플레이 구성</a:t>
            </a:r>
          </a:p>
        </p:txBody>
      </p:sp>
      <p:sp>
        <p:nvSpPr>
          <p:cNvPr id="55" name="십자형 54">
            <a:extLst>
              <a:ext uri="{FF2B5EF4-FFF2-40B4-BE49-F238E27FC236}">
                <a16:creationId xmlns:a16="http://schemas.microsoft.com/office/drawing/2014/main" id="{4A26410B-E9EA-A416-C819-091326699AA3}"/>
              </a:ext>
            </a:extLst>
          </p:cNvPr>
          <p:cNvSpPr/>
          <p:nvPr/>
        </p:nvSpPr>
        <p:spPr>
          <a:xfrm>
            <a:off x="5895553" y="4117257"/>
            <a:ext cx="400894" cy="412213"/>
          </a:xfrm>
          <a:prstGeom prst="plus">
            <a:avLst>
              <a:gd name="adj" fmla="val 3999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1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6934</TotalTime>
  <Words>1681</Words>
  <Application>Microsoft Office PowerPoint</Application>
  <PresentationFormat>와이드스크린</PresentationFormat>
  <Paragraphs>483</Paragraphs>
  <Slides>47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Arial Unicode MS</vt:lpstr>
      <vt:lpstr>HY견고딕</vt:lpstr>
      <vt:lpstr>나눔고딕</vt:lpstr>
      <vt:lpstr>맑은 고딕</vt:lpstr>
      <vt:lpstr>한컴바탕</vt:lpstr>
      <vt:lpstr>함초롬바탕</vt:lpstr>
      <vt:lpstr>Arial</vt:lpstr>
      <vt:lpstr>Arial Black</vt:lpstr>
      <vt:lpstr>Book Antiqua</vt:lpstr>
      <vt:lpstr>Haettenschweiler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역할및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추후계획 : 각파트마다 아쉬웟던점 느낀점 자유롭게 작성</vt:lpstr>
      <vt:lpstr>QnA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user</cp:lastModifiedBy>
  <cp:revision>39</cp:revision>
  <dcterms:created xsi:type="dcterms:W3CDTF">2022-12-15T07:36:15Z</dcterms:created>
  <dcterms:modified xsi:type="dcterms:W3CDTF">2023-02-14T09:55:59Z</dcterms:modified>
</cp:coreProperties>
</file>